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ns Bold" charset="1" panose="00000000000000000000"/>
      <p:regular r:id="rId29"/>
    </p:embeddedFont>
    <p:embeddedFont>
      <p:font typeface="Poppins" charset="1" panose="00000500000000000000"/>
      <p:regular r:id="rId30"/>
    </p:embeddedFont>
    <p:embeddedFont>
      <p:font typeface="Poppins Bold" charset="1" panose="00000800000000000000"/>
      <p:regular r:id="rId31"/>
    </p:embeddedFont>
    <p:embeddedFont>
      <p:font typeface="Poppins Semi-Bold" charset="1" panose="00000700000000000000"/>
      <p:regular r:id="rId32"/>
    </p:embeddedFont>
    <p:embeddedFont>
      <p:font typeface="Open Sans" charset="1" panose="00000000000000000000"/>
      <p:regular r:id="rId33"/>
    </p:embeddedFont>
    <p:embeddedFont>
      <p:font typeface="Open Sans Medium"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38" Target="notesSlides/notesSlide5.xml" Type="http://schemas.openxmlformats.org/officeDocument/2006/relationships/notesSlide"/><Relationship Id="rId39" Target="notesSlides/notesSlide6.xml" Type="http://schemas.openxmlformats.org/officeDocument/2006/relationships/notesSlide"/><Relationship Id="rId4" Target="theme/theme1.xml" Type="http://schemas.openxmlformats.org/officeDocument/2006/relationships/theme"/><Relationship Id="rId40" Target="notesSlides/notesSlide7.xml" Type="http://schemas.openxmlformats.org/officeDocument/2006/relationships/notesSlide"/><Relationship Id="rId41" Target="notesSlides/notesSlide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our presentation on ClinixBot – a multilingual AI-powered healthcare assistant designed to support early medical decision-making.</a:t>
            </a:r>
          </a:p>
          <a:p>
            <a:r>
              <a:rPr lang="en-US"/>
              <a:t/>
            </a:r>
          </a:p>
          <a:p>
            <a:r>
              <a:rPr lang="en-US"/>
              <a:t>Our title reflects our mission: Empowering smarter health decisions.</a:t>
            </a:r>
          </a:p>
          <a:p>
            <a:r>
              <a:rPr lang="en-US"/>
              <a:t>ClinixBot helps users—patients, caregivers, even clinicians—make sense of symptoms quickly and responsibly. Today, we’ll show you how.”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core AI challenge for ClinixBot is mapping symptom descriptions to potential medical</a:t>
            </a:r>
          </a:p>
          <a:p>
            <a:r>
              <a:rPr lang="en-US"/>
              <a:t>conditions. This is a classification problem where our target variable is the medical condition</a:t>
            </a:r>
          </a:p>
          <a:p>
            <a:r>
              <a:rPr lang="en-US"/>
              <a:t>diagnosis, which is categorical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used four tools to make this happen:</a:t>
            </a:r>
          </a:p>
          <a:p>
            <a:r>
              <a:rPr lang="en-US"/>
              <a:t>• First, we use the OpenAI API for natural language processing to extract key medical</a:t>
            </a:r>
          </a:p>
          <a:p>
            <a:r>
              <a:rPr lang="en-US"/>
              <a:t>information from user descriptions, to understand what people say about their symptoms.</a:t>
            </a:r>
          </a:p>
          <a:p>
            <a:r>
              <a:rPr lang="en-US"/>
              <a:t>• Second, we use Retrieval-Augmented Generation (RAG) to find similar cases in our medical</a:t>
            </a:r>
          </a:p>
          <a:p>
            <a:r>
              <a:rPr lang="en-US"/>
              <a:t>database, providing reference points for diagnoses. like how doctors remember similar</a:t>
            </a:r>
          </a:p>
          <a:p>
            <a:r>
              <a:rPr lang="en-US"/>
              <a:t>patients.</a:t>
            </a:r>
          </a:p>
          <a:p>
            <a:r>
              <a:rPr lang="en-US"/>
              <a:t>• Third, we've implemented a fine-tuning capability that allows customizing the model on</a:t>
            </a:r>
          </a:p>
          <a:p>
            <a:r>
              <a:rPr lang="en-US"/>
              <a:t>medical data, improving accuracy of diagnosis. so it gets better and better at guessing what</a:t>
            </a:r>
          </a:p>
          <a:p>
            <a:r>
              <a:rPr lang="en-US"/>
              <a:t>sickness someone might have.</a:t>
            </a:r>
          </a:p>
          <a:p>
            <a:r>
              <a:rPr lang="en-US"/>
              <a:t>• We also have a map feature that helps people find the closest hospitals and pharmacies when</a:t>
            </a:r>
          </a:p>
          <a:p>
            <a:r>
              <a:rPr lang="en-US"/>
              <a:t>they need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ClinixBot learns from 1,000 real patient records from 2021 to 2024.</a:t>
            </a:r>
          </a:p>
          <a:p>
            <a:r>
              <a:rPr lang="en-US"/>
              <a:t>The dataset has a comprehensive structure with seven key fields:</a:t>
            </a:r>
          </a:p>
          <a:p>
            <a:r>
              <a:rPr lang="en-US"/>
              <a:t>• Patient ID and Name for identification;</a:t>
            </a:r>
          </a:p>
          <a:p>
            <a:r>
              <a:rPr lang="en-US"/>
              <a:t>• Date of Birth and Gender;</a:t>
            </a:r>
          </a:p>
          <a:p>
            <a:r>
              <a:rPr lang="en-US"/>
              <a:t>• Medical Condition documenting formal diagnoses;</a:t>
            </a:r>
          </a:p>
          <a:p>
            <a:r>
              <a:rPr lang="en-US"/>
              <a:t>• Treatments recording interventions;</a:t>
            </a:r>
          </a:p>
          <a:p>
            <a:r>
              <a:rPr lang="en-US"/>
              <a:t>• Doctor's Notes containing clinical observations;</a:t>
            </a:r>
          </a:p>
          <a:p>
            <a:r>
              <a:rPr lang="en-US"/>
              <a:t>• Admit and Discharge Dates When they went to the hospital and when they left;</a:t>
            </a:r>
          </a:p>
          <a:p>
            <a:r>
              <a:rPr lang="en-US"/>
              <a:t>• and Bill Amount reflecting financial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enable effective learning by our AI models, we've conducted systematic data preparation:</a:t>
            </a:r>
          </a:p>
          <a:p>
            <a:r>
              <a:rPr lang="en-US"/>
              <a:t>• For missing value handling, we used the median number for number fields and the most</a:t>
            </a:r>
          </a:p>
          <a:p>
            <a:r>
              <a:rPr lang="en-US"/>
              <a:t>frequent value for categorical fields.</a:t>
            </a:r>
          </a:p>
          <a:p>
            <a:r>
              <a:rPr lang="en-US"/>
              <a:t>• For date standardization, We fixed all the dates so the computer could understand them and</a:t>
            </a:r>
          </a:p>
          <a:p>
            <a:r>
              <a:rPr lang="en-US"/>
              <a:t>figure out how long people stayed in the hospital.</a:t>
            </a:r>
          </a:p>
          <a:p>
            <a:r>
              <a:rPr lang="en-US"/>
              <a:t>• We made all the text simple for the computer by making everything lowercase and fixing extra</a:t>
            </a:r>
          </a:p>
          <a:p>
            <a:r>
              <a:rPr lang="en-US"/>
              <a:t>spaces.</a:t>
            </a:r>
          </a:p>
          <a:p>
            <a:r>
              <a:rPr lang="en-US"/>
              <a:t>• We also created new helpful information, like figuring out each person's age from their</a:t>
            </a:r>
          </a:p>
          <a:p>
            <a:r>
              <a:rPr lang="en-US"/>
              <a:t>birthday and grouping them by age.</a:t>
            </a:r>
          </a:p>
          <a:p>
            <a:r>
              <a:rPr lang="en-US"/>
              <a:t>• Finally, we've established an SQLite database structure to store user data, chat history, and</a:t>
            </a:r>
          </a:p>
          <a:p>
            <a:r>
              <a:rPr lang="en-US"/>
              <a:t>diagnosis records, so we can easily find any information we need later.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ClinixBot does exactly what we set out to do: </a:t>
            </a:r>
          </a:p>
          <a:p>
            <a:r>
              <a:rPr lang="en-US"/>
              <a:t>- It assists users in understanding their symptoms with clarity and structure.  </a:t>
            </a:r>
          </a:p>
          <a:p>
            <a:r>
              <a:rPr lang="en-US"/>
              <a:t>- It simplifies health trends and cost data through effective visual tools.  and it helps people to quickly locate nearby hospitals and pharmacies, which is incredibly practical.  </a:t>
            </a:r>
          </a:p>
          <a:p>
            <a:r>
              <a:rPr lang="en-US"/>
              <a:t>Additionally, we have incorporated a training feature that allows the model to enhance its performance over time continually.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our analysis, we extracted several significant insights:</a:t>
            </a:r>
          </a:p>
          <a:p>
            <a:r>
              <a:rPr lang="en-US"/>
              <a:t/>
            </a:r>
          </a:p>
          <a:p>
            <a:r>
              <a:rPr lang="en-US"/>
              <a:t>- Firstly, we learned that it’s crucial to balance helpful AI insights with clear reminders that this isn’t a replacement for a real doctor.</a:t>
            </a:r>
          </a:p>
          <a:p>
            <a:r>
              <a:rPr lang="en-US"/>
              <a:t/>
            </a:r>
          </a:p>
          <a:p>
            <a:r>
              <a:rPr lang="en-US"/>
              <a:t>- Second, the data showed just how much early diagnosis and preventive care matter. This is especially true for expensive conditions like cancer, where catching it early can massively cut down on costs and improve outcomes.</a:t>
            </a:r>
          </a:p>
          <a:p>
            <a:r>
              <a:rPr lang="en-US"/>
              <a:t/>
            </a:r>
          </a:p>
          <a:p>
            <a:r>
              <a:rPr lang="en-US"/>
              <a:t>- Third, we realized we can make the system even better by improving the follow-up questions.</a:t>
            </a:r>
          </a:p>
          <a:p>
            <a:r>
              <a:rPr lang="en-US"/>
              <a:t>So going forward, we should really focus on gathering more relevant, detailed information from users through these targeted follow-ups.</a:t>
            </a:r>
          </a:p>
          <a:p>
            <a:r>
              <a:rPr lang="en-US"/>
              <a:t/>
            </a:r>
          </a:p>
          <a:p>
            <a:r>
              <a:rPr lang="en-US"/>
              <a:t>- Fourth, we saw that the New Haven location services are working well — they show the system’s ability to provide healthcare recommendations that are actually useful and relevant to where people live.</a:t>
            </a:r>
          </a:p>
          <a:p>
            <a:r>
              <a:rPr lang="en-US"/>
              <a:t/>
            </a:r>
          </a:p>
          <a:p>
            <a:r>
              <a:rPr lang="en-US"/>
              <a:t>- And finally, the data made it clear that expanding our dataset will be key.</a:t>
            </a:r>
          </a:p>
          <a:p>
            <a:r>
              <a:rPr lang="en-US"/>
              <a:t>By adding more cases, especially rarer conditions, we can boost our diagnostic accuracy and make the system even more reliable.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the current model works really well, we’ve identified several key improvements that can make ClinixBot even stronger.</a:t>
            </a:r>
          </a:p>
          <a:p>
            <a:r>
              <a:rPr lang="en-US"/>
              <a:t/>
            </a:r>
          </a:p>
          <a:p>
            <a:r>
              <a:rPr lang="en-US"/>
              <a:t>- First, we’re planning to expand the medical database so the system can cover a much broader range of conditions — including some of the rarer ones we’re missing now.</a:t>
            </a:r>
          </a:p>
          <a:p>
            <a:r>
              <a:rPr lang="en-US"/>
              <a:t/>
            </a:r>
          </a:p>
          <a:p>
            <a:r>
              <a:rPr lang="en-US"/>
              <a:t>- Next, we want to keep refining the models themselves, maybe by combining the strengths of the RAG approach with the fine-tuned models, so we get the best performance possible.</a:t>
            </a:r>
          </a:p>
          <a:p>
            <a:r>
              <a:rPr lang="en-US"/>
              <a:t/>
            </a:r>
          </a:p>
          <a:p>
            <a:r>
              <a:rPr lang="en-US"/>
              <a:t>- For now, we only have two kinds of language, English and Chinese, so we also aim to add multi-language support, so we can serve a wider, more diverse group of users and make the system truly global.</a:t>
            </a:r>
          </a:p>
          <a:p>
            <a:r>
              <a:rPr lang="en-US"/>
              <a:t/>
            </a:r>
          </a:p>
          <a:p>
            <a:r>
              <a:rPr lang="en-US"/>
              <a:t>- Another step is developing a mobile app, which will make ClinixBot even more accessible and convenient to use.</a:t>
            </a:r>
          </a:p>
          <a:p>
            <a:r>
              <a:rPr lang="en-US"/>
              <a:t/>
            </a:r>
          </a:p>
          <a:p>
            <a:r>
              <a:rPr lang="en-US"/>
              <a:t>And of course, as we continue to grow, we’re putting a big focus on strengthening data privacy, because protecting user trust is absolutely essential for everything we 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https://www.canva.com/design/DAGmbfn1lRE/_FIu1dbH0576rbI2ja7-GA/view?utm_content=DAGmbfn1lRE&amp;utm_campaign=designshare&amp;utm_medium=link2&amp;utm_source=uniquelinks&amp;utlId=ha6dc7f204d" TargetMode="External" Type="http://schemas.openxmlformats.org/officeDocument/2006/relationships/hyperlink"/><Relationship Id="rId8" Target="../media/image5.png" Type="http://schemas.openxmlformats.org/officeDocument/2006/relationships/image"/><Relationship Id="rId9"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3.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7.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8.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6.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9.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AdelineMiao/ClinixBot" TargetMode="External" Type="http://schemas.openxmlformats.org/officeDocument/2006/relationships/hyperlink"/><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8.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2.pn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grpSp>
        <p:nvGrpSpPr>
          <p:cNvPr name="Group 3" id="3"/>
          <p:cNvGrpSpPr/>
          <p:nvPr/>
        </p:nvGrpSpPr>
        <p:grpSpPr>
          <a:xfrm rot="-5400000">
            <a:off x="-347160" y="8811192"/>
            <a:ext cx="1339436" cy="2471962"/>
            <a:chOff x="0" y="0"/>
            <a:chExt cx="352773" cy="651052"/>
          </a:xfrm>
        </p:grpSpPr>
        <p:sp>
          <p:nvSpPr>
            <p:cNvPr name="Freeform 4" id="4"/>
            <p:cNvSpPr/>
            <p:nvPr/>
          </p:nvSpPr>
          <p:spPr>
            <a:xfrm flipH="false" flipV="false" rot="0">
              <a:off x="0" y="0"/>
              <a:ext cx="352773" cy="651052"/>
            </a:xfrm>
            <a:custGeom>
              <a:avLst/>
              <a:gdLst/>
              <a:ahLst/>
              <a:cxnLst/>
              <a:rect r="r" b="b" t="t" l="l"/>
              <a:pathLst>
                <a:path h="651052" w="352773">
                  <a:moveTo>
                    <a:pt x="176387" y="0"/>
                  </a:moveTo>
                  <a:lnTo>
                    <a:pt x="176387" y="0"/>
                  </a:lnTo>
                  <a:cubicBezTo>
                    <a:pt x="223167" y="0"/>
                    <a:pt x="268032" y="18584"/>
                    <a:pt x="301111" y="51662"/>
                  </a:cubicBezTo>
                  <a:cubicBezTo>
                    <a:pt x="334190" y="84741"/>
                    <a:pt x="352773" y="129606"/>
                    <a:pt x="352773" y="176387"/>
                  </a:cubicBezTo>
                  <a:lnTo>
                    <a:pt x="352773" y="474665"/>
                  </a:lnTo>
                  <a:cubicBezTo>
                    <a:pt x="352773" y="572081"/>
                    <a:pt x="273802" y="651052"/>
                    <a:pt x="176387" y="651052"/>
                  </a:cubicBezTo>
                  <a:lnTo>
                    <a:pt x="176387" y="651052"/>
                  </a:lnTo>
                  <a:cubicBezTo>
                    <a:pt x="78971" y="651052"/>
                    <a:pt x="0" y="572081"/>
                    <a:pt x="0" y="474665"/>
                  </a:cubicBezTo>
                  <a:lnTo>
                    <a:pt x="0" y="176387"/>
                  </a:lnTo>
                  <a:cubicBezTo>
                    <a:pt x="0" y="78971"/>
                    <a:pt x="78971" y="0"/>
                    <a:pt x="176387" y="0"/>
                  </a:cubicBezTo>
                  <a:close/>
                </a:path>
              </a:pathLst>
            </a:custGeom>
            <a:solidFill>
              <a:srgbClr val="6FDEBE"/>
            </a:solidFill>
          </p:spPr>
        </p:sp>
        <p:sp>
          <p:nvSpPr>
            <p:cNvPr name="TextBox 5" id="5"/>
            <p:cNvSpPr txBox="true"/>
            <p:nvPr/>
          </p:nvSpPr>
          <p:spPr>
            <a:xfrm>
              <a:off x="0" y="-57150"/>
              <a:ext cx="352773" cy="708202"/>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7" id="7"/>
          <p:cNvGrpSpPr>
            <a:grpSpLocks noChangeAspect="true"/>
          </p:cNvGrpSpPr>
          <p:nvPr/>
        </p:nvGrpSpPr>
        <p:grpSpPr>
          <a:xfrm rot="0">
            <a:off x="12730370" y="2272825"/>
            <a:ext cx="6411518" cy="12686290"/>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70707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8CFBDA"/>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8CFBDA"/>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
        <p:nvSpPr>
          <p:cNvPr name="Freeform 17" id="17">
            <a:hlinkClick r:id="rId7" tooltip="https://www.canva.com/design/DAGmbfn1lRE/_FIu1dbH0576rbI2ja7-GA/view?utm_content=DAGmbfn1lRE&amp;utm_campaign=designshare&amp;utm_medium=link2&amp;utm_source=uniquelinks&amp;utlId=ha6dc7f204d"/>
          </p:cNvPr>
          <p:cNvSpPr/>
          <p:nvPr/>
        </p:nvSpPr>
        <p:spPr>
          <a:xfrm flipH="false" flipV="false" rot="0">
            <a:off x="13986943" y="4631313"/>
            <a:ext cx="3726353" cy="3684432"/>
          </a:xfrm>
          <a:custGeom>
            <a:avLst/>
            <a:gdLst/>
            <a:ahLst/>
            <a:cxnLst/>
            <a:rect r="r" b="b" t="t" l="l"/>
            <a:pathLst>
              <a:path h="3684432" w="3726353">
                <a:moveTo>
                  <a:pt x="0" y="0"/>
                </a:moveTo>
                <a:lnTo>
                  <a:pt x="3726353" y="0"/>
                </a:lnTo>
                <a:lnTo>
                  <a:pt x="3726353" y="3684432"/>
                </a:lnTo>
                <a:lnTo>
                  <a:pt x="0" y="3684432"/>
                </a:lnTo>
                <a:lnTo>
                  <a:pt x="0" y="0"/>
                </a:lnTo>
                <a:close/>
              </a:path>
            </a:pathLst>
          </a:custGeom>
          <a:blipFill>
            <a:blip r:embed="rId6"/>
            <a:stretch>
              <a:fillRect l="0" t="0" r="0" b="0"/>
            </a:stretch>
          </a:blipFill>
        </p:spPr>
      </p:sp>
      <p:sp>
        <p:nvSpPr>
          <p:cNvPr name="Freeform 18" id="18"/>
          <p:cNvSpPr/>
          <p:nvPr/>
        </p:nvSpPr>
        <p:spPr>
          <a:xfrm flipH="false" flipV="false" rot="0">
            <a:off x="9714948" y="5567250"/>
            <a:ext cx="3968701" cy="4719750"/>
          </a:xfrm>
          <a:custGeom>
            <a:avLst/>
            <a:gdLst/>
            <a:ahLst/>
            <a:cxnLst/>
            <a:rect r="r" b="b" t="t" l="l"/>
            <a:pathLst>
              <a:path h="4719750" w="3968701">
                <a:moveTo>
                  <a:pt x="0" y="0"/>
                </a:moveTo>
                <a:lnTo>
                  <a:pt x="3968701" y="0"/>
                </a:lnTo>
                <a:lnTo>
                  <a:pt x="3968701" y="4719750"/>
                </a:lnTo>
                <a:lnTo>
                  <a:pt x="0" y="4719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4488954" y="5145494"/>
            <a:ext cx="2770346" cy="2656070"/>
          </a:xfrm>
          <a:custGeom>
            <a:avLst/>
            <a:gdLst/>
            <a:ahLst/>
            <a:cxnLst/>
            <a:rect r="r" b="b" t="t" l="l"/>
            <a:pathLst>
              <a:path h="2656070" w="2770346">
                <a:moveTo>
                  <a:pt x="0" y="0"/>
                </a:moveTo>
                <a:lnTo>
                  <a:pt x="2770346" y="0"/>
                </a:lnTo>
                <a:lnTo>
                  <a:pt x="2770346" y="2656070"/>
                </a:lnTo>
                <a:lnTo>
                  <a:pt x="0" y="2656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1162820">
            <a:off x="11431283" y="8758263"/>
            <a:ext cx="332628" cy="332628"/>
          </a:xfrm>
          <a:custGeom>
            <a:avLst/>
            <a:gdLst/>
            <a:ahLst/>
            <a:cxnLst/>
            <a:rect r="r" b="b" t="t" l="l"/>
            <a:pathLst>
              <a:path h="332628" w="332628">
                <a:moveTo>
                  <a:pt x="0" y="0"/>
                </a:moveTo>
                <a:lnTo>
                  <a:pt x="332628" y="0"/>
                </a:lnTo>
                <a:lnTo>
                  <a:pt x="332628" y="332628"/>
                </a:lnTo>
                <a:lnTo>
                  <a:pt x="0" y="3326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558540" y="8822205"/>
            <a:ext cx="6298806" cy="381449"/>
          </a:xfrm>
          <a:custGeom>
            <a:avLst/>
            <a:gdLst/>
            <a:ahLst/>
            <a:cxnLst/>
            <a:rect r="r" b="b" t="t" l="l"/>
            <a:pathLst>
              <a:path h="381449" w="6298806">
                <a:moveTo>
                  <a:pt x="0" y="0"/>
                </a:moveTo>
                <a:lnTo>
                  <a:pt x="6298806" y="0"/>
                </a:lnTo>
                <a:lnTo>
                  <a:pt x="6298806" y="381450"/>
                </a:lnTo>
                <a:lnTo>
                  <a:pt x="0" y="381450"/>
                </a:lnTo>
                <a:lnTo>
                  <a:pt x="0" y="0"/>
                </a:lnTo>
                <a:close/>
              </a:path>
            </a:pathLst>
          </a:custGeom>
          <a:blipFill>
            <a:blip r:embed="rId14"/>
            <a:stretch>
              <a:fillRect l="0" t="0" r="0" b="0"/>
            </a:stretch>
          </a:blipFill>
        </p:spPr>
      </p:sp>
      <p:grpSp>
        <p:nvGrpSpPr>
          <p:cNvPr name="Group 22" id="22"/>
          <p:cNvGrpSpPr/>
          <p:nvPr/>
        </p:nvGrpSpPr>
        <p:grpSpPr>
          <a:xfrm rot="0">
            <a:off x="1656535" y="948989"/>
            <a:ext cx="3051408" cy="704756"/>
            <a:chOff x="0" y="0"/>
            <a:chExt cx="4068544" cy="939675"/>
          </a:xfrm>
        </p:grpSpPr>
        <p:sp>
          <p:nvSpPr>
            <p:cNvPr name="TextBox 23" id="23"/>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4" id="24"/>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25" id="25"/>
          <p:cNvSpPr txBox="true"/>
          <p:nvPr/>
        </p:nvSpPr>
        <p:spPr>
          <a:xfrm rot="0">
            <a:off x="1558540" y="5067300"/>
            <a:ext cx="9826978" cy="516752"/>
          </a:xfrm>
          <a:prstGeom prst="rect">
            <a:avLst/>
          </a:prstGeom>
        </p:spPr>
        <p:txBody>
          <a:bodyPr anchor="t" rtlCol="false" tIns="0" lIns="0" bIns="0" rIns="0">
            <a:spAutoFit/>
          </a:bodyPr>
          <a:lstStyle/>
          <a:p>
            <a:pPr algn="l">
              <a:lnSpc>
                <a:spcPts val="4067"/>
              </a:lnSpc>
            </a:pPr>
            <a:r>
              <a:rPr lang="en-US" sz="2905">
                <a:solidFill>
                  <a:srgbClr val="373737"/>
                </a:solidFill>
                <a:latin typeface="Poppins"/>
                <a:ea typeface="Poppins"/>
                <a:cs typeface="Poppins"/>
                <a:sym typeface="Poppins"/>
              </a:rPr>
              <a:t>A</a:t>
            </a:r>
            <a:r>
              <a:rPr lang="en-US" sz="2905">
                <a:solidFill>
                  <a:srgbClr val="373737"/>
                </a:solidFill>
                <a:latin typeface="Poppins"/>
                <a:ea typeface="Poppins"/>
                <a:cs typeface="Poppins"/>
                <a:sym typeface="Poppins"/>
              </a:rPr>
              <a:t>n AI-Assisted Multilingual Medical Diagnostic Tool</a:t>
            </a:r>
          </a:p>
        </p:txBody>
      </p:sp>
      <p:sp>
        <p:nvSpPr>
          <p:cNvPr name="TextBox 26" id="26"/>
          <p:cNvSpPr txBox="true"/>
          <p:nvPr/>
        </p:nvSpPr>
        <p:spPr>
          <a:xfrm rot="0">
            <a:off x="1558540" y="7860450"/>
            <a:ext cx="8156408" cy="843915"/>
          </a:xfrm>
          <a:prstGeom prst="rect">
            <a:avLst/>
          </a:prstGeom>
        </p:spPr>
        <p:txBody>
          <a:bodyPr anchor="t" rtlCol="false" tIns="0" lIns="0" bIns="0" rIns="0">
            <a:spAutoFit/>
          </a:bodyPr>
          <a:lstStyle/>
          <a:p>
            <a:pPr algn="l">
              <a:lnSpc>
                <a:spcPts val="3359"/>
              </a:lnSpc>
            </a:pPr>
            <a:r>
              <a:rPr lang="en-US" sz="2399">
                <a:solidFill>
                  <a:srgbClr val="373737"/>
                </a:solidFill>
                <a:latin typeface="Poppins"/>
                <a:ea typeface="Poppins"/>
                <a:cs typeface="Poppins"/>
                <a:sym typeface="Poppins"/>
              </a:rPr>
              <a:t>Pr</a:t>
            </a:r>
            <a:r>
              <a:rPr lang="en-US" sz="2399">
                <a:solidFill>
                  <a:srgbClr val="373737"/>
                </a:solidFill>
                <a:latin typeface="Poppins"/>
                <a:ea typeface="Poppins"/>
                <a:cs typeface="Poppins"/>
                <a:sym typeface="Poppins"/>
              </a:rPr>
              <a:t>esented by:</a:t>
            </a:r>
          </a:p>
          <a:p>
            <a:pPr algn="l">
              <a:lnSpc>
                <a:spcPts val="3359"/>
              </a:lnSpc>
            </a:pPr>
            <a:r>
              <a:rPr lang="en-US" sz="2399">
                <a:solidFill>
                  <a:srgbClr val="373737"/>
                </a:solidFill>
                <a:latin typeface="Poppins"/>
                <a:ea typeface="Poppins"/>
                <a:cs typeface="Poppins"/>
                <a:sym typeface="Poppins"/>
              </a:rPr>
              <a:t>Tianlun Li, Adeline Miao, Qixuan Zhang, Xinyi Xu</a:t>
            </a:r>
          </a:p>
        </p:txBody>
      </p:sp>
      <p:sp>
        <p:nvSpPr>
          <p:cNvPr name="TextBox 27" id="27"/>
          <p:cNvSpPr txBox="true"/>
          <p:nvPr/>
        </p:nvSpPr>
        <p:spPr>
          <a:xfrm rot="0">
            <a:off x="1558540" y="3403585"/>
            <a:ext cx="6298806" cy="1227729"/>
          </a:xfrm>
          <a:prstGeom prst="rect">
            <a:avLst/>
          </a:prstGeom>
        </p:spPr>
        <p:txBody>
          <a:bodyPr anchor="t" rtlCol="false" tIns="0" lIns="0" bIns="0" rIns="0">
            <a:spAutoFit/>
          </a:bodyPr>
          <a:lstStyle/>
          <a:p>
            <a:pPr algn="l">
              <a:lnSpc>
                <a:spcPts val="8352"/>
              </a:lnSpc>
            </a:pPr>
            <a:r>
              <a:rPr lang="en-US" b="true" sz="9079">
                <a:solidFill>
                  <a:srgbClr val="373737"/>
                </a:solidFill>
                <a:latin typeface="Poppins Bold"/>
                <a:ea typeface="Poppins Bold"/>
                <a:cs typeface="Poppins Bold"/>
                <a:sym typeface="Poppins Bold"/>
              </a:rPr>
              <a:t>CLINIXBOT</a:t>
            </a:r>
          </a:p>
        </p:txBody>
      </p:sp>
      <p:sp>
        <p:nvSpPr>
          <p:cNvPr name="TextBox 28" id="28"/>
          <p:cNvSpPr txBox="true"/>
          <p:nvPr/>
        </p:nvSpPr>
        <p:spPr>
          <a:xfrm rot="0">
            <a:off x="1558540" y="2550524"/>
            <a:ext cx="9411536" cy="668685"/>
          </a:xfrm>
          <a:prstGeom prst="rect">
            <a:avLst/>
          </a:prstGeom>
        </p:spPr>
        <p:txBody>
          <a:bodyPr anchor="t" rtlCol="false" tIns="0" lIns="0" bIns="0" rIns="0">
            <a:spAutoFit/>
          </a:bodyPr>
          <a:lstStyle/>
          <a:p>
            <a:pPr algn="l">
              <a:lnSpc>
                <a:spcPts val="5143"/>
              </a:lnSpc>
              <a:spcBef>
                <a:spcPct val="0"/>
              </a:spcBef>
            </a:pPr>
            <a:r>
              <a:rPr lang="en-US" b="true" sz="3673">
                <a:solidFill>
                  <a:srgbClr val="373737"/>
                </a:solidFill>
                <a:latin typeface="Poppins Semi-Bold"/>
                <a:ea typeface="Poppins Semi-Bold"/>
                <a:cs typeface="Poppins Semi-Bold"/>
                <a:sym typeface="Poppins Semi-Bold"/>
              </a:rPr>
              <a:t>Empowering Health Decisions with</a:t>
            </a:r>
          </a:p>
        </p:txBody>
      </p:sp>
      <p:sp>
        <p:nvSpPr>
          <p:cNvPr name="TextBox 29" id="29"/>
          <p:cNvSpPr txBox="true"/>
          <p:nvPr/>
        </p:nvSpPr>
        <p:spPr>
          <a:xfrm rot="0">
            <a:off x="8016289" y="3403585"/>
            <a:ext cx="3397318" cy="1227729"/>
          </a:xfrm>
          <a:prstGeom prst="rect">
            <a:avLst/>
          </a:prstGeom>
        </p:spPr>
        <p:txBody>
          <a:bodyPr anchor="t" rtlCol="false" tIns="0" lIns="0" bIns="0" rIns="0">
            <a:spAutoFit/>
          </a:bodyPr>
          <a:lstStyle/>
          <a:p>
            <a:pPr algn="l">
              <a:lnSpc>
                <a:spcPts val="8352"/>
              </a:lnSpc>
            </a:pPr>
            <a:r>
              <a:rPr lang="en-US" b="true" sz="9079">
                <a:solidFill>
                  <a:srgbClr val="373737"/>
                </a:solidFill>
                <a:latin typeface="Poppins Bold"/>
                <a:ea typeface="Poppins Bold"/>
                <a:cs typeface="Poppins Bold"/>
                <a:sym typeface="Poppins Bold"/>
              </a:rPr>
              <a:t>App</a:t>
            </a:r>
          </a:p>
        </p:txBody>
      </p:sp>
      <p:grpSp>
        <p:nvGrpSpPr>
          <p:cNvPr name="Group 30" id="30"/>
          <p:cNvGrpSpPr/>
          <p:nvPr/>
        </p:nvGrpSpPr>
        <p:grpSpPr>
          <a:xfrm rot="0">
            <a:off x="14447598" y="8686907"/>
            <a:ext cx="3265699" cy="449749"/>
            <a:chOff x="0" y="0"/>
            <a:chExt cx="4354265" cy="599666"/>
          </a:xfrm>
        </p:grpSpPr>
        <p:sp>
          <p:nvSpPr>
            <p:cNvPr name="TextBox 31" id="31"/>
            <p:cNvSpPr txBox="true"/>
            <p:nvPr/>
          </p:nvSpPr>
          <p:spPr>
            <a:xfrm rot="0">
              <a:off x="0" y="76200"/>
              <a:ext cx="2787017" cy="523466"/>
            </a:xfrm>
            <a:prstGeom prst="rect">
              <a:avLst/>
            </a:prstGeom>
          </p:spPr>
          <p:txBody>
            <a:bodyPr anchor="t" rtlCol="false" tIns="0" lIns="0" bIns="0" rIns="0">
              <a:spAutoFit/>
            </a:bodyPr>
            <a:lstStyle/>
            <a:p>
              <a:pPr algn="l">
                <a:lnSpc>
                  <a:spcPts val="2732"/>
                </a:lnSpc>
              </a:pPr>
              <a:r>
                <a:rPr lang="en-US" sz="2970" b="true">
                  <a:solidFill>
                    <a:srgbClr val="259D84"/>
                  </a:solidFill>
                  <a:latin typeface="Open Sans Bold"/>
                  <a:ea typeface="Open Sans Bold"/>
                  <a:cs typeface="Open Sans Bold"/>
                  <a:sym typeface="Open Sans Bold"/>
                </a:rPr>
                <a:t>CLINIXBOT</a:t>
              </a:r>
            </a:p>
          </p:txBody>
        </p:sp>
        <p:sp>
          <p:nvSpPr>
            <p:cNvPr name="TextBox 32" id="32"/>
            <p:cNvSpPr txBox="true"/>
            <p:nvPr/>
          </p:nvSpPr>
          <p:spPr>
            <a:xfrm rot="0">
              <a:off x="2831483" y="76200"/>
              <a:ext cx="1522782" cy="523466"/>
            </a:xfrm>
            <a:prstGeom prst="rect">
              <a:avLst/>
            </a:prstGeom>
          </p:spPr>
          <p:txBody>
            <a:bodyPr anchor="t" rtlCol="false" tIns="0" lIns="0" bIns="0" rIns="0">
              <a:spAutoFit/>
            </a:bodyPr>
            <a:lstStyle/>
            <a:p>
              <a:pPr algn="l">
                <a:lnSpc>
                  <a:spcPts val="2732"/>
                </a:lnSpc>
              </a:pPr>
              <a:r>
                <a:rPr lang="en-US" sz="2970" b="true">
                  <a:solidFill>
                    <a:srgbClr val="707070"/>
                  </a:solidFill>
                  <a:latin typeface="Open Sans Bold"/>
                  <a:ea typeface="Open Sans Bold"/>
                  <a:cs typeface="Open Sans Bold"/>
                  <a:sym typeface="Open Sans Bold"/>
                </a:rPr>
                <a:t>APP</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676136" y="4782864"/>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TextBox 15" id="15"/>
          <p:cNvSpPr txBox="true"/>
          <p:nvPr/>
        </p:nvSpPr>
        <p:spPr>
          <a:xfrm rot="0">
            <a:off x="1558540" y="2163761"/>
            <a:ext cx="14076139" cy="1878211"/>
          </a:xfrm>
          <a:prstGeom prst="rect">
            <a:avLst/>
          </a:prstGeom>
        </p:spPr>
        <p:txBody>
          <a:bodyPr anchor="t" rtlCol="false" tIns="0" lIns="0" bIns="0" rIns="0">
            <a:spAutoFit/>
          </a:bodyPr>
          <a:lstStyle/>
          <a:p>
            <a:pPr algn="l">
              <a:lnSpc>
                <a:spcPts val="7192"/>
              </a:lnSpc>
            </a:pPr>
            <a:r>
              <a:rPr lang="en-US" sz="7818" b="true">
                <a:solidFill>
                  <a:srgbClr val="707070"/>
                </a:solidFill>
                <a:latin typeface="Open Sans Bold"/>
                <a:ea typeface="Open Sans Bold"/>
                <a:cs typeface="Open Sans Bold"/>
                <a:sym typeface="Open Sans Bold"/>
              </a:rPr>
              <a:t>Exploratory </a:t>
            </a:r>
            <a:r>
              <a:rPr lang="en-US" sz="7818" b="true">
                <a:solidFill>
                  <a:srgbClr val="259D84"/>
                </a:solidFill>
                <a:latin typeface="Open Sans Bold"/>
                <a:ea typeface="Open Sans Bold"/>
                <a:cs typeface="Open Sans Bold"/>
                <a:sym typeface="Open Sans Bold"/>
              </a:rPr>
              <a:t>Data Analysis</a:t>
            </a:r>
            <a:r>
              <a:rPr lang="en-US" sz="7818" b="true">
                <a:solidFill>
                  <a:srgbClr val="707070"/>
                </a:solidFill>
                <a:latin typeface="Open Sans Bold"/>
                <a:ea typeface="Open Sans Bold"/>
                <a:cs typeface="Open Sans Bold"/>
                <a:sym typeface="Open Sans Bold"/>
              </a:rPr>
              <a:t> </a:t>
            </a:r>
          </a:p>
          <a:p>
            <a:pPr algn="l">
              <a:lnSpc>
                <a:spcPts val="7192"/>
              </a:lnSpc>
            </a:pPr>
          </a:p>
        </p:txBody>
      </p:sp>
      <p:grpSp>
        <p:nvGrpSpPr>
          <p:cNvPr name="Group 16" id="16"/>
          <p:cNvGrpSpPr/>
          <p:nvPr/>
        </p:nvGrpSpPr>
        <p:grpSpPr>
          <a:xfrm rot="0">
            <a:off x="1558540" y="814686"/>
            <a:ext cx="3051408" cy="704756"/>
            <a:chOff x="0" y="0"/>
            <a:chExt cx="4068544" cy="939675"/>
          </a:xfrm>
        </p:grpSpPr>
        <p:sp>
          <p:nvSpPr>
            <p:cNvPr name="TextBox 17" id="17"/>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8" id="18"/>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0" id="20"/>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1" id="21"/>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2" id="22"/>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3" id="23"/>
          <p:cNvSpPr txBox="true"/>
          <p:nvPr/>
        </p:nvSpPr>
        <p:spPr>
          <a:xfrm rot="0">
            <a:off x="10394113" y="4351973"/>
            <a:ext cx="4973997" cy="1554480"/>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Medium"/>
                <a:ea typeface="Open Sans Medium"/>
                <a:cs typeface="Open Sans Medium"/>
                <a:sym typeface="Open Sans Medium"/>
              </a:rPr>
              <a:t>Highest average billing conditions:</a:t>
            </a:r>
          </a:p>
          <a:p>
            <a:pPr algn="ctr">
              <a:lnSpc>
                <a:spcPts val="2520"/>
              </a:lnSpc>
              <a:spcBef>
                <a:spcPct val="0"/>
              </a:spcBef>
            </a:pPr>
            <a:r>
              <a:rPr lang="en-US" b="true" sz="1800">
                <a:solidFill>
                  <a:srgbClr val="000000"/>
                </a:solidFill>
                <a:latin typeface="Open Sans Medium"/>
                <a:ea typeface="Open Sans Medium"/>
                <a:cs typeface="Open Sans Medium"/>
                <a:sym typeface="Open Sans Medium"/>
              </a:rPr>
              <a:t>Cancer (~$58,000)</a:t>
            </a:r>
          </a:p>
          <a:p>
            <a:pPr algn="ctr">
              <a:lnSpc>
                <a:spcPts val="2520"/>
              </a:lnSpc>
              <a:spcBef>
                <a:spcPct val="0"/>
              </a:spcBef>
            </a:pPr>
            <a:r>
              <a:rPr lang="en-US" b="true" sz="1800">
                <a:solidFill>
                  <a:srgbClr val="000000"/>
                </a:solidFill>
                <a:latin typeface="Open Sans Medium"/>
                <a:ea typeface="Open Sans Medium"/>
                <a:cs typeface="Open Sans Medium"/>
                <a:sym typeface="Open Sans Medium"/>
              </a:rPr>
              <a:t>Heart disease (~$32,000)</a:t>
            </a:r>
          </a:p>
          <a:p>
            <a:pPr algn="ctr">
              <a:lnSpc>
                <a:spcPts val="2520"/>
              </a:lnSpc>
              <a:spcBef>
                <a:spcPct val="0"/>
              </a:spcBef>
            </a:pPr>
            <a:r>
              <a:rPr lang="en-US" b="true" sz="1800">
                <a:solidFill>
                  <a:srgbClr val="000000"/>
                </a:solidFill>
                <a:latin typeface="Open Sans Medium"/>
                <a:ea typeface="Open Sans Medium"/>
                <a:cs typeface="Open Sans Medium"/>
                <a:sym typeface="Open Sans Medium"/>
              </a:rPr>
              <a:t>Chronic kidney disease, COVID-19, Stroke (~$28,000–$20,000)</a:t>
            </a:r>
          </a:p>
        </p:txBody>
      </p:sp>
      <p:sp>
        <p:nvSpPr>
          <p:cNvPr name="Freeform 24" id="24"/>
          <p:cNvSpPr/>
          <p:nvPr/>
        </p:nvSpPr>
        <p:spPr>
          <a:xfrm flipH="false" flipV="false" rot="0">
            <a:off x="1801258" y="3432367"/>
            <a:ext cx="7342742" cy="6103655"/>
          </a:xfrm>
          <a:custGeom>
            <a:avLst/>
            <a:gdLst/>
            <a:ahLst/>
            <a:cxnLst/>
            <a:rect r="r" b="b" t="t" l="l"/>
            <a:pathLst>
              <a:path h="6103655" w="7342742">
                <a:moveTo>
                  <a:pt x="0" y="0"/>
                </a:moveTo>
                <a:lnTo>
                  <a:pt x="7342742" y="0"/>
                </a:lnTo>
                <a:lnTo>
                  <a:pt x="7342742" y="6103654"/>
                </a:lnTo>
                <a:lnTo>
                  <a:pt x="0" y="6103654"/>
                </a:lnTo>
                <a:lnTo>
                  <a:pt x="0" y="0"/>
                </a:lnTo>
                <a:close/>
              </a:path>
            </a:pathLst>
          </a:custGeom>
          <a:blipFill>
            <a:blip r:embed="rId7"/>
            <a:stretch>
              <a:fillRect l="0" t="0" r="0" b="0"/>
            </a:stretch>
          </a:blipFill>
        </p:spPr>
      </p:sp>
      <p:sp>
        <p:nvSpPr>
          <p:cNvPr name="TextBox 25" id="25"/>
          <p:cNvSpPr txBox="true"/>
          <p:nvPr/>
        </p:nvSpPr>
        <p:spPr>
          <a:xfrm rot="0">
            <a:off x="9673251" y="6455619"/>
            <a:ext cx="7283276" cy="297180"/>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Medium"/>
                <a:ea typeface="Open Sans Medium"/>
                <a:cs typeface="Open Sans Medium"/>
                <a:sym typeface="Open Sans Medium"/>
              </a:rPr>
              <a:t>“Is the fine-tuned model better at diagnosing high-cost conditions?”</a:t>
            </a:r>
          </a:p>
        </p:txBody>
      </p:sp>
      <p:sp>
        <p:nvSpPr>
          <p:cNvPr name="TextBox 26" id="26"/>
          <p:cNvSpPr txBox="true"/>
          <p:nvPr/>
        </p:nvSpPr>
        <p:spPr>
          <a:xfrm rot="0">
            <a:off x="9415058" y="7032852"/>
            <a:ext cx="7283276" cy="611505"/>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Medium"/>
                <a:ea typeface="Open Sans Medium"/>
                <a:cs typeface="Open Sans Medium"/>
                <a:sym typeface="Open Sans Medium"/>
              </a:rPr>
              <a:t>“Is there a correlation between diagnostic accuracy and billing impact?”</a:t>
            </a:r>
          </a:p>
        </p:txBody>
      </p:sp>
      <p:sp>
        <p:nvSpPr>
          <p:cNvPr name="Freeform 27" id="27"/>
          <p:cNvSpPr/>
          <p:nvPr/>
        </p:nvSpPr>
        <p:spPr>
          <a:xfrm flipH="false" flipV="false" rot="0">
            <a:off x="14209195" y="7435576"/>
            <a:ext cx="2317831" cy="2756464"/>
          </a:xfrm>
          <a:custGeom>
            <a:avLst/>
            <a:gdLst/>
            <a:ahLst/>
            <a:cxnLst/>
            <a:rect r="r" b="b" t="t" l="l"/>
            <a:pathLst>
              <a:path h="2756464" w="2317831">
                <a:moveTo>
                  <a:pt x="0" y="0"/>
                </a:moveTo>
                <a:lnTo>
                  <a:pt x="2317831" y="0"/>
                </a:lnTo>
                <a:lnTo>
                  <a:pt x="2317831" y="2756464"/>
                </a:lnTo>
                <a:lnTo>
                  <a:pt x="0" y="27564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8615649" y="2287124"/>
            <a:ext cx="9140287" cy="7415058"/>
          </a:xfrm>
          <a:custGeom>
            <a:avLst/>
            <a:gdLst/>
            <a:ahLst/>
            <a:cxnLst/>
            <a:rect r="r" b="b" t="t" l="l"/>
            <a:pathLst>
              <a:path h="7415058" w="9140287">
                <a:moveTo>
                  <a:pt x="0" y="0"/>
                </a:moveTo>
                <a:lnTo>
                  <a:pt x="9140287" y="0"/>
                </a:lnTo>
                <a:lnTo>
                  <a:pt x="9140287" y="7415058"/>
                </a:lnTo>
                <a:lnTo>
                  <a:pt x="0" y="7415058"/>
                </a:lnTo>
                <a:lnTo>
                  <a:pt x="0" y="0"/>
                </a:lnTo>
                <a:close/>
              </a:path>
            </a:pathLst>
          </a:custGeom>
          <a:blipFill>
            <a:blip r:embed="rId7"/>
            <a:stretch>
              <a:fillRect l="0" t="0" r="0" b="0"/>
            </a:stretch>
          </a:blipFill>
        </p:spPr>
      </p:sp>
      <p:sp>
        <p:nvSpPr>
          <p:cNvPr name="TextBox 19" id="19"/>
          <p:cNvSpPr txBox="true"/>
          <p:nvPr/>
        </p:nvSpPr>
        <p:spPr>
          <a:xfrm rot="0">
            <a:off x="1195991" y="1975369"/>
            <a:ext cx="8019962" cy="872426"/>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Modeling </a:t>
            </a:r>
          </a:p>
        </p:txBody>
      </p:sp>
      <p:sp>
        <p:nvSpPr>
          <p:cNvPr name="TextBox 20" id="2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1" id="2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2" id="2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3" id="2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4" id="24"/>
          <p:cNvSpPr txBox="true"/>
          <p:nvPr/>
        </p:nvSpPr>
        <p:spPr>
          <a:xfrm rot="0">
            <a:off x="1028700" y="3066870"/>
            <a:ext cx="6998632" cy="6381750"/>
          </a:xfrm>
          <a:prstGeom prst="rect">
            <a:avLst/>
          </a:prstGeom>
        </p:spPr>
        <p:txBody>
          <a:bodyPr anchor="t" rtlCol="false" tIns="0" lIns="0" bIns="0" rIns="0">
            <a:spAutoFit/>
          </a:bodyPr>
          <a:lstStyle/>
          <a:p>
            <a:pPr algn="just">
              <a:lnSpc>
                <a:spcPts val="3219"/>
              </a:lnSpc>
              <a:spcBef>
                <a:spcPct val="0"/>
              </a:spcBef>
            </a:pPr>
            <a:r>
              <a:rPr lang="en-US" b="true" sz="2299" spc="68">
                <a:solidFill>
                  <a:srgbClr val="000000"/>
                </a:solidFill>
                <a:latin typeface="Open Sans Bold"/>
                <a:ea typeface="Open Sans Bold"/>
                <a:cs typeface="Open Sans Bold"/>
                <a:sym typeface="Open Sans Bold"/>
              </a:rPr>
              <a:t>🔍 Retrieval-Augmented Generation (RAG)</a:t>
            </a:r>
          </a:p>
          <a:p>
            <a:pPr algn="just">
              <a:lnSpc>
                <a:spcPts val="3219"/>
              </a:lnSpc>
            </a:pPr>
            <a:r>
              <a:rPr lang="en-US" b="true" sz="2299" spc="68">
                <a:solidFill>
                  <a:srgbClr val="000000"/>
                </a:solidFill>
                <a:latin typeface="Open Sans Bold"/>
                <a:ea typeface="Open Sans Bold"/>
                <a:cs typeface="Open Sans Bold"/>
                <a:sym typeface="Open Sans Bold"/>
              </a:rPr>
              <a:t>W</a:t>
            </a:r>
            <a:r>
              <a:rPr lang="en-US" b="true" sz="2299" spc="68">
                <a:solidFill>
                  <a:srgbClr val="000000"/>
                </a:solidFill>
                <a:latin typeface="Open Sans Bold"/>
                <a:ea typeface="Open Sans Bold"/>
                <a:cs typeface="Open Sans Bold"/>
                <a:sym typeface="Open Sans Bold"/>
              </a:rPr>
              <a:t>orkflow:</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Us</a:t>
            </a:r>
            <a:r>
              <a:rPr lang="en-US" b="true" sz="2299" spc="68">
                <a:solidFill>
                  <a:srgbClr val="000000"/>
                </a:solidFill>
                <a:latin typeface="Open Sans Bold"/>
                <a:ea typeface="Open Sans Bold"/>
                <a:cs typeface="Open Sans Bold"/>
                <a:sym typeface="Open Sans Bold"/>
              </a:rPr>
              <a:t>er inputs symptoms</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System retrieves relevant medical documents from a vector database using embeddings</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Comb</a:t>
            </a:r>
            <a:r>
              <a:rPr lang="en-US" b="true" sz="2299" spc="68">
                <a:solidFill>
                  <a:srgbClr val="000000"/>
                </a:solidFill>
                <a:latin typeface="Open Sans Bold"/>
                <a:ea typeface="Open Sans Bold"/>
                <a:cs typeface="Open Sans Bold"/>
                <a:sym typeface="Open Sans Bold"/>
              </a:rPr>
              <a:t>ines:</a:t>
            </a:r>
          </a:p>
          <a:p>
            <a:pPr algn="just" marL="993138" indent="-331046" lvl="2">
              <a:lnSpc>
                <a:spcPts val="3219"/>
              </a:lnSpc>
              <a:buFont typeface="Arial"/>
              <a:buChar char="⚬"/>
            </a:pPr>
            <a:r>
              <a:rPr lang="en-US" b="true" sz="2299" spc="68">
                <a:solidFill>
                  <a:srgbClr val="000000"/>
                </a:solidFill>
                <a:latin typeface="Open Sans Bold"/>
                <a:ea typeface="Open Sans Bold"/>
                <a:cs typeface="Open Sans Bold"/>
                <a:sym typeface="Open Sans Bold"/>
              </a:rPr>
              <a:t>Retrieved context</a:t>
            </a:r>
          </a:p>
          <a:p>
            <a:pPr algn="just" marL="993138" indent="-331046" lvl="2">
              <a:lnSpc>
                <a:spcPts val="3219"/>
              </a:lnSpc>
              <a:buFont typeface="Arial"/>
              <a:buChar char="⚬"/>
            </a:pPr>
            <a:r>
              <a:rPr lang="en-US" b="true" sz="2299" spc="68">
                <a:solidFill>
                  <a:srgbClr val="000000"/>
                </a:solidFill>
                <a:latin typeface="Open Sans Bold"/>
                <a:ea typeface="Open Sans Bold"/>
                <a:cs typeface="Open Sans Bold"/>
                <a:sym typeface="Open Sans Bold"/>
              </a:rPr>
              <a:t>Similar case statistics</a:t>
            </a:r>
          </a:p>
          <a:p>
            <a:pPr algn="just" marL="993138" indent="-331046" lvl="2">
              <a:lnSpc>
                <a:spcPts val="3219"/>
              </a:lnSpc>
              <a:buFont typeface="Arial"/>
              <a:buChar char="⚬"/>
            </a:pPr>
            <a:r>
              <a:rPr lang="en-US" b="true" sz="2299" spc="68">
                <a:solidFill>
                  <a:srgbClr val="000000"/>
                </a:solidFill>
                <a:latin typeface="Open Sans Bold"/>
                <a:ea typeface="Open Sans Bold"/>
                <a:cs typeface="Open Sans Bold"/>
                <a:sym typeface="Open Sans Bold"/>
              </a:rPr>
              <a:t>User query</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Passes combined info to a base GPT-4 model with a structured prompt</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GPT generates diagnosis &amp; treatment plan based on real data</a:t>
            </a:r>
          </a:p>
          <a:p>
            <a:pPr algn="just">
              <a:lnSpc>
                <a:spcPts val="3219"/>
              </a:lnSpc>
            </a:pPr>
          </a:p>
          <a:p>
            <a:pPr algn="just">
              <a:lnSpc>
                <a:spcPts val="3079"/>
              </a:lnSpc>
            </a:pPr>
          </a:p>
        </p:txBody>
      </p:sp>
      <p:sp>
        <p:nvSpPr>
          <p:cNvPr name="Freeform 25" id="25"/>
          <p:cNvSpPr/>
          <p:nvPr/>
        </p:nvSpPr>
        <p:spPr>
          <a:xfrm flipH="false" flipV="false" rot="0">
            <a:off x="4993320" y="8426053"/>
            <a:ext cx="2207747" cy="1860947"/>
          </a:xfrm>
          <a:custGeom>
            <a:avLst/>
            <a:gdLst/>
            <a:ahLst/>
            <a:cxnLst/>
            <a:rect r="r" b="b" t="t" l="l"/>
            <a:pathLst>
              <a:path h="1860947" w="2207747">
                <a:moveTo>
                  <a:pt x="0" y="0"/>
                </a:moveTo>
                <a:lnTo>
                  <a:pt x="2207747" y="0"/>
                </a:lnTo>
                <a:lnTo>
                  <a:pt x="2207747" y="1860947"/>
                </a:lnTo>
                <a:lnTo>
                  <a:pt x="0" y="1860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TextBox 15" id="15"/>
          <p:cNvSpPr txBox="true"/>
          <p:nvPr/>
        </p:nvSpPr>
        <p:spPr>
          <a:xfrm rot="0">
            <a:off x="1195991" y="1975369"/>
            <a:ext cx="8019962" cy="872426"/>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Modeling </a:t>
            </a:r>
          </a:p>
        </p:txBody>
      </p:sp>
      <p:sp>
        <p:nvSpPr>
          <p:cNvPr name="TextBox 16" id="16"/>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17" id="17"/>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8" id="18"/>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19" id="19"/>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0" id="20"/>
          <p:cNvSpPr txBox="true"/>
          <p:nvPr/>
        </p:nvSpPr>
        <p:spPr>
          <a:xfrm rot="0">
            <a:off x="1028700" y="3631370"/>
            <a:ext cx="6998632" cy="4381500"/>
          </a:xfrm>
          <a:prstGeom prst="rect">
            <a:avLst/>
          </a:prstGeom>
        </p:spPr>
        <p:txBody>
          <a:bodyPr anchor="t" rtlCol="false" tIns="0" lIns="0" bIns="0" rIns="0">
            <a:spAutoFit/>
          </a:bodyPr>
          <a:lstStyle/>
          <a:p>
            <a:pPr algn="just">
              <a:lnSpc>
                <a:spcPts val="3219"/>
              </a:lnSpc>
              <a:spcBef>
                <a:spcPct val="0"/>
              </a:spcBef>
            </a:pPr>
            <a:r>
              <a:rPr lang="en-US" b="true" sz="2299" spc="68">
                <a:solidFill>
                  <a:srgbClr val="000000"/>
                </a:solidFill>
                <a:latin typeface="Open Sans Bold"/>
                <a:ea typeface="Open Sans Bold"/>
                <a:cs typeface="Open Sans Bold"/>
                <a:sym typeface="Open Sans Bold"/>
              </a:rPr>
              <a:t>🎯</a:t>
            </a:r>
            <a:r>
              <a:rPr lang="en-US" b="true" sz="2299" spc="68">
                <a:solidFill>
                  <a:srgbClr val="000000"/>
                </a:solidFill>
                <a:latin typeface="Open Sans Bold"/>
                <a:ea typeface="Open Sans Bold"/>
                <a:cs typeface="Open Sans Bold"/>
                <a:sym typeface="Open Sans Bold"/>
              </a:rPr>
              <a:t> Fine-Tuned Model</a:t>
            </a:r>
          </a:p>
          <a:p>
            <a:pPr algn="just">
              <a:lnSpc>
                <a:spcPts val="3219"/>
              </a:lnSpc>
            </a:pPr>
            <a:r>
              <a:rPr lang="en-US" b="true" sz="2299" spc="68">
                <a:solidFill>
                  <a:srgbClr val="000000"/>
                </a:solidFill>
                <a:latin typeface="Open Sans Bold"/>
                <a:ea typeface="Open Sans Bold"/>
                <a:cs typeface="Open Sans Bold"/>
                <a:sym typeface="Open Sans Bold"/>
              </a:rPr>
              <a:t>W</a:t>
            </a:r>
            <a:r>
              <a:rPr lang="en-US" b="true" sz="2299" spc="68">
                <a:solidFill>
                  <a:srgbClr val="000000"/>
                </a:solidFill>
                <a:latin typeface="Open Sans Bold"/>
                <a:ea typeface="Open Sans Bold"/>
                <a:cs typeface="Open Sans Bold"/>
                <a:sym typeface="Open Sans Bold"/>
              </a:rPr>
              <a:t>orkflow:</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Mod</a:t>
            </a:r>
            <a:r>
              <a:rPr lang="en-US" b="true" sz="2299" spc="68">
                <a:solidFill>
                  <a:srgbClr val="000000"/>
                </a:solidFill>
                <a:latin typeface="Open Sans Bold"/>
                <a:ea typeface="Open Sans Bold"/>
                <a:cs typeface="Open Sans Bold"/>
                <a:sym typeface="Open Sans Bold"/>
              </a:rPr>
              <a:t>el trained on labeled data (symptoms → diagnosis &amp; treatment)</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Learns to respond end-to-end without external document lookup</a:t>
            </a:r>
          </a:p>
          <a:p>
            <a:pPr algn="just" marL="496569" indent="-248284" lvl="1">
              <a:lnSpc>
                <a:spcPts val="3219"/>
              </a:lnSpc>
              <a:buAutoNum type="arabicPeriod" startAt="1"/>
            </a:pPr>
            <a:r>
              <a:rPr lang="en-US" b="true" sz="2299" spc="68">
                <a:solidFill>
                  <a:srgbClr val="000000"/>
                </a:solidFill>
                <a:latin typeface="Open Sans Bold"/>
                <a:ea typeface="Open Sans Bold"/>
                <a:cs typeface="Open Sans Bold"/>
                <a:sym typeface="Open Sans Bold"/>
              </a:rPr>
              <a:t>At </a:t>
            </a:r>
            <a:r>
              <a:rPr lang="en-US" b="true" sz="2299" spc="68">
                <a:solidFill>
                  <a:srgbClr val="000000"/>
                </a:solidFill>
                <a:latin typeface="Open Sans Bold"/>
                <a:ea typeface="Open Sans Bold"/>
                <a:cs typeface="Open Sans Bold"/>
                <a:sym typeface="Open Sans Bold"/>
              </a:rPr>
              <a:t>inference:</a:t>
            </a:r>
          </a:p>
          <a:p>
            <a:pPr algn="just" marL="993138" indent="-331046" lvl="2">
              <a:lnSpc>
                <a:spcPts val="3219"/>
              </a:lnSpc>
              <a:buFont typeface="Arial"/>
              <a:buChar char="⚬"/>
            </a:pPr>
            <a:r>
              <a:rPr lang="en-US" b="true" sz="2299" spc="68">
                <a:solidFill>
                  <a:srgbClr val="000000"/>
                </a:solidFill>
                <a:latin typeface="Open Sans Bold"/>
                <a:ea typeface="Open Sans Bold"/>
                <a:cs typeface="Open Sans Bold"/>
                <a:sym typeface="Open Sans Bold"/>
              </a:rPr>
              <a:t>User inputs symptoms</a:t>
            </a:r>
          </a:p>
          <a:p>
            <a:pPr algn="just" marL="993138" indent="-331046" lvl="2">
              <a:lnSpc>
                <a:spcPts val="3219"/>
              </a:lnSpc>
              <a:buFont typeface="Arial"/>
              <a:buChar char="⚬"/>
            </a:pPr>
            <a:r>
              <a:rPr lang="en-US" b="true" sz="2299" spc="68">
                <a:solidFill>
                  <a:srgbClr val="000000"/>
                </a:solidFill>
                <a:latin typeface="Open Sans Bold"/>
                <a:ea typeface="Open Sans Bold"/>
                <a:cs typeface="Open Sans Bold"/>
                <a:sym typeface="Open Sans Bold"/>
              </a:rPr>
              <a:t>Model directly generates diagnosis based on learned patterns</a:t>
            </a:r>
          </a:p>
          <a:p>
            <a:pPr algn="just">
              <a:lnSpc>
                <a:spcPts val="3079"/>
              </a:lnSpc>
            </a:pPr>
          </a:p>
        </p:txBody>
      </p:sp>
      <p:sp>
        <p:nvSpPr>
          <p:cNvPr name="Freeform 21" id="21"/>
          <p:cNvSpPr/>
          <p:nvPr/>
        </p:nvSpPr>
        <p:spPr>
          <a:xfrm flipH="false" flipV="false" rot="0">
            <a:off x="8451798" y="2847795"/>
            <a:ext cx="9230527" cy="5746003"/>
          </a:xfrm>
          <a:custGeom>
            <a:avLst/>
            <a:gdLst/>
            <a:ahLst/>
            <a:cxnLst/>
            <a:rect r="r" b="b" t="t" l="l"/>
            <a:pathLst>
              <a:path h="5746003" w="9230527">
                <a:moveTo>
                  <a:pt x="0" y="0"/>
                </a:moveTo>
                <a:lnTo>
                  <a:pt x="9230528" y="0"/>
                </a:lnTo>
                <a:lnTo>
                  <a:pt x="9230528" y="5746003"/>
                </a:lnTo>
                <a:lnTo>
                  <a:pt x="0" y="5746003"/>
                </a:lnTo>
                <a:lnTo>
                  <a:pt x="0" y="0"/>
                </a:lnTo>
                <a:close/>
              </a:path>
            </a:pathLst>
          </a:custGeom>
          <a:blipFill>
            <a:blip r:embed="rId5"/>
            <a:stretch>
              <a:fillRect l="0" t="0" r="0" b="0"/>
            </a:stretch>
          </a:blipFill>
        </p:spPr>
      </p:sp>
      <p:grpSp>
        <p:nvGrpSpPr>
          <p:cNvPr name="Group 22" id="22"/>
          <p:cNvGrpSpPr/>
          <p:nvPr/>
        </p:nvGrpSpPr>
        <p:grpSpPr>
          <a:xfrm rot="0">
            <a:off x="1558540" y="814686"/>
            <a:ext cx="3051408" cy="704756"/>
            <a:chOff x="0" y="0"/>
            <a:chExt cx="4068544" cy="939675"/>
          </a:xfrm>
        </p:grpSpPr>
        <p:sp>
          <p:nvSpPr>
            <p:cNvPr name="TextBox 23" id="23"/>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4" id="24"/>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5" id="25"/>
          <p:cNvSpPr/>
          <p:nvPr/>
        </p:nvSpPr>
        <p:spPr>
          <a:xfrm flipH="false" flipV="false" rot="0">
            <a:off x="1558540" y="8279570"/>
            <a:ext cx="2207747" cy="1860947"/>
          </a:xfrm>
          <a:custGeom>
            <a:avLst/>
            <a:gdLst/>
            <a:ahLst/>
            <a:cxnLst/>
            <a:rect r="r" b="b" t="t" l="l"/>
            <a:pathLst>
              <a:path h="1860947" w="2207747">
                <a:moveTo>
                  <a:pt x="0" y="0"/>
                </a:moveTo>
                <a:lnTo>
                  <a:pt x="2207747" y="0"/>
                </a:lnTo>
                <a:lnTo>
                  <a:pt x="2207747" y="1860947"/>
                </a:lnTo>
                <a:lnTo>
                  <a:pt x="0" y="1860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45783" y="3251185"/>
            <a:ext cx="10357854" cy="4816402"/>
          </a:xfrm>
          <a:custGeom>
            <a:avLst/>
            <a:gdLst/>
            <a:ahLst/>
            <a:cxnLst/>
            <a:rect r="r" b="b" t="t" l="l"/>
            <a:pathLst>
              <a:path h="4816402" w="10357854">
                <a:moveTo>
                  <a:pt x="0" y="0"/>
                </a:moveTo>
                <a:lnTo>
                  <a:pt x="10357854" y="0"/>
                </a:lnTo>
                <a:lnTo>
                  <a:pt x="10357854" y="4816402"/>
                </a:lnTo>
                <a:lnTo>
                  <a:pt x="0" y="4816402"/>
                </a:lnTo>
                <a:lnTo>
                  <a:pt x="0" y="0"/>
                </a:lnTo>
                <a:close/>
              </a:path>
            </a:pathLst>
          </a:custGeom>
          <a:blipFill>
            <a:blip r:embed="rId7"/>
            <a:stretch>
              <a:fillRect l="0" t="0" r="0" b="0"/>
            </a:stretch>
          </a:blipFill>
        </p:spPr>
      </p:sp>
      <p:sp>
        <p:nvSpPr>
          <p:cNvPr name="TextBox 19" id="19"/>
          <p:cNvSpPr txBox="true"/>
          <p:nvPr/>
        </p:nvSpPr>
        <p:spPr>
          <a:xfrm rot="0">
            <a:off x="1195991" y="1975369"/>
            <a:ext cx="8019962" cy="1697630"/>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a:t>
            </a:r>
            <a:r>
              <a:rPr lang="en-US" sz="7025" b="true">
                <a:solidFill>
                  <a:srgbClr val="259D84"/>
                </a:solidFill>
                <a:latin typeface="Open Sans Bold"/>
                <a:ea typeface="Open Sans Bold"/>
                <a:cs typeface="Open Sans Bold"/>
                <a:sym typeface="Open Sans Bold"/>
              </a:rPr>
              <a:t>Evaluation</a:t>
            </a:r>
          </a:p>
          <a:p>
            <a:pPr algn="l">
              <a:lnSpc>
                <a:spcPts val="6463"/>
              </a:lnSpc>
            </a:pPr>
            <a:r>
              <a:rPr lang="en-US" sz="7025" b="true">
                <a:solidFill>
                  <a:srgbClr val="707070"/>
                </a:solidFill>
                <a:latin typeface="Open Sans Bold"/>
                <a:ea typeface="Open Sans Bold"/>
                <a:cs typeface="Open Sans Bold"/>
                <a:sym typeface="Open Sans Bold"/>
              </a:rPr>
              <a:t> </a:t>
            </a:r>
          </a:p>
        </p:txBody>
      </p:sp>
      <p:sp>
        <p:nvSpPr>
          <p:cNvPr name="TextBox 20" id="2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1" id="2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2" id="2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3" id="2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4" id="24"/>
          <p:cNvSpPr txBox="true"/>
          <p:nvPr/>
        </p:nvSpPr>
        <p:spPr>
          <a:xfrm rot="0">
            <a:off x="10295295" y="3222610"/>
            <a:ext cx="6885593" cy="1868805"/>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Medium"/>
                <a:ea typeface="Open Sans Medium"/>
                <a:cs typeface="Open Sans Medium"/>
                <a:sym typeface="Open Sans Medium"/>
              </a:rPr>
              <a:t>1. Real-Time Access to Clinical Knowledge</a:t>
            </a:r>
          </a:p>
          <a:p>
            <a:pPr algn="l" marL="388620" indent="-194310" lvl="1">
              <a:lnSpc>
                <a:spcPts val="2520"/>
              </a:lnSpc>
              <a:buFont typeface="Arial"/>
              <a:buChar char="•"/>
            </a:pPr>
            <a:r>
              <a:rPr lang="en-US" b="true" sz="1800">
                <a:solidFill>
                  <a:srgbClr val="000000"/>
                </a:solidFill>
                <a:latin typeface="Open Sans Medium"/>
                <a:ea typeface="Open Sans Medium"/>
                <a:cs typeface="Open Sans Medium"/>
                <a:sym typeface="Open Sans Medium"/>
              </a:rPr>
              <a:t>RAG pulls updated information from an external medical knowledge base (e.g., clinical guidelines, case libraries).</a:t>
            </a:r>
          </a:p>
          <a:p>
            <a:pPr algn="l" marL="388620" indent="-194310" lvl="1">
              <a:lnSpc>
                <a:spcPts val="2520"/>
              </a:lnSpc>
              <a:buFont typeface="Arial"/>
              <a:buChar char="•"/>
            </a:pPr>
            <a:r>
              <a:rPr lang="en-US" b="true" sz="1800">
                <a:solidFill>
                  <a:srgbClr val="000000"/>
                </a:solidFill>
                <a:latin typeface="Open Sans Medium"/>
                <a:ea typeface="Open Sans Medium"/>
                <a:cs typeface="Open Sans Medium"/>
                <a:sym typeface="Open Sans Medium"/>
              </a:rPr>
              <a:t>Unlike fine-tuned models which are fixed post-training, RAG can dynamically retrieve relevant data (e.g., current migraine treatment protocols or similar patient cases).</a:t>
            </a:r>
          </a:p>
        </p:txBody>
      </p:sp>
      <p:sp>
        <p:nvSpPr>
          <p:cNvPr name="TextBox 25" id="25"/>
          <p:cNvSpPr txBox="true"/>
          <p:nvPr/>
        </p:nvSpPr>
        <p:spPr>
          <a:xfrm rot="0">
            <a:off x="10295295" y="5221326"/>
            <a:ext cx="7642620" cy="2183130"/>
          </a:xfrm>
          <a:prstGeom prst="rect">
            <a:avLst/>
          </a:prstGeom>
        </p:spPr>
        <p:txBody>
          <a:bodyPr anchor="t" rtlCol="false" tIns="0" lIns="0" bIns="0" rIns="0">
            <a:spAutoFit/>
          </a:bodyPr>
          <a:lstStyle/>
          <a:p>
            <a:pPr algn="just">
              <a:lnSpc>
                <a:spcPts val="2520"/>
              </a:lnSpc>
              <a:spcBef>
                <a:spcPct val="0"/>
              </a:spcBef>
            </a:pPr>
            <a:r>
              <a:rPr lang="en-US" b="true" sz="1800">
                <a:solidFill>
                  <a:srgbClr val="000000"/>
                </a:solidFill>
                <a:latin typeface="Open Sans Medium"/>
                <a:ea typeface="Open Sans Medium"/>
                <a:cs typeface="Open Sans Medium"/>
                <a:sym typeface="Open Sans Medium"/>
              </a:rPr>
              <a:t>2. Better Explainability and Traceability</a:t>
            </a:r>
          </a:p>
          <a:p>
            <a:pPr algn="just">
              <a:lnSpc>
                <a:spcPts val="2520"/>
              </a:lnSpc>
              <a:spcBef>
                <a:spcPct val="0"/>
              </a:spcBef>
            </a:pPr>
            <a:r>
              <a:rPr lang="en-US" b="true" sz="1800">
                <a:solidFill>
                  <a:srgbClr val="000000"/>
                </a:solidFill>
                <a:latin typeface="Open Sans Medium"/>
                <a:ea typeface="Open Sans Medium"/>
                <a:cs typeface="Open Sans Medium"/>
                <a:sym typeface="Open Sans Medium"/>
              </a:rPr>
              <a:t>In the example, ClinixBot provides: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Diagnosis probabilities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Similar case counts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Recommended exams and medications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RAG allows the model to cite or trace back to medical records or studies, enhancing clinician trust and auditability.</a:t>
            </a:r>
          </a:p>
        </p:txBody>
      </p:sp>
      <p:sp>
        <p:nvSpPr>
          <p:cNvPr name="TextBox 26" id="26"/>
          <p:cNvSpPr txBox="true"/>
          <p:nvPr/>
        </p:nvSpPr>
        <p:spPr>
          <a:xfrm rot="0">
            <a:off x="10295295" y="7537806"/>
            <a:ext cx="6219112" cy="1868805"/>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Medium"/>
                <a:ea typeface="Open Sans Medium"/>
                <a:cs typeface="Open Sans Medium"/>
                <a:sym typeface="Open Sans Medium"/>
              </a:rPr>
              <a:t>3. </a:t>
            </a:r>
            <a:r>
              <a:rPr lang="en-US" b="true" sz="1800">
                <a:solidFill>
                  <a:srgbClr val="000000"/>
                </a:solidFill>
                <a:latin typeface="Open Sans Medium"/>
                <a:ea typeface="Open Sans Medium"/>
                <a:cs typeface="Open Sans Medium"/>
                <a:sym typeface="Open Sans Medium"/>
              </a:rPr>
              <a:t>Reduced Need for Costly Fine-Tuning</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RAG lowers costs by avoiding expensive, repeated fine-tuning every time the knowledge base changes.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For example, updates to hypertension or vertigo treatment guidelines can be added to the database without retraining the model.</a:t>
            </a:r>
          </a:p>
        </p:txBody>
      </p:sp>
      <p:sp>
        <p:nvSpPr>
          <p:cNvPr name="Freeform 27" id="27"/>
          <p:cNvSpPr/>
          <p:nvPr/>
        </p:nvSpPr>
        <p:spPr>
          <a:xfrm flipH="false" flipV="false" rot="0">
            <a:off x="1558540" y="8279570"/>
            <a:ext cx="2207747" cy="1860947"/>
          </a:xfrm>
          <a:custGeom>
            <a:avLst/>
            <a:gdLst/>
            <a:ahLst/>
            <a:cxnLst/>
            <a:rect r="r" b="b" t="t" l="l"/>
            <a:pathLst>
              <a:path h="1860947" w="2207747">
                <a:moveTo>
                  <a:pt x="0" y="0"/>
                </a:moveTo>
                <a:lnTo>
                  <a:pt x="2207747" y="0"/>
                </a:lnTo>
                <a:lnTo>
                  <a:pt x="2207747" y="1860947"/>
                </a:lnTo>
                <a:lnTo>
                  <a:pt x="0" y="1860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p:nvPr/>
        </p:nvGrpSpPr>
        <p:grpSpPr>
          <a:xfrm rot="5400000">
            <a:off x="7999884" y="-3567366"/>
            <a:ext cx="1698146" cy="16145177"/>
            <a:chOff x="0" y="0"/>
            <a:chExt cx="597103" cy="5676981"/>
          </a:xfrm>
        </p:grpSpPr>
        <p:sp>
          <p:nvSpPr>
            <p:cNvPr name="Freeform 19" id="19"/>
            <p:cNvSpPr/>
            <p:nvPr/>
          </p:nvSpPr>
          <p:spPr>
            <a:xfrm flipH="false" flipV="false" rot="0">
              <a:off x="0" y="0"/>
              <a:ext cx="597103" cy="5676981"/>
            </a:xfrm>
            <a:custGeom>
              <a:avLst/>
              <a:gdLst/>
              <a:ahLst/>
              <a:cxnLst/>
              <a:rect r="r" b="b" t="t" l="l"/>
              <a:pathLst>
                <a:path h="5676981" w="597103">
                  <a:moveTo>
                    <a:pt x="218834" y="0"/>
                  </a:moveTo>
                  <a:lnTo>
                    <a:pt x="378269" y="0"/>
                  </a:lnTo>
                  <a:cubicBezTo>
                    <a:pt x="436308" y="0"/>
                    <a:pt x="491969" y="23056"/>
                    <a:pt x="533008" y="64095"/>
                  </a:cubicBezTo>
                  <a:cubicBezTo>
                    <a:pt x="574048" y="105134"/>
                    <a:pt x="597103" y="160796"/>
                    <a:pt x="597103" y="218834"/>
                  </a:cubicBezTo>
                  <a:lnTo>
                    <a:pt x="597103" y="5458147"/>
                  </a:lnTo>
                  <a:cubicBezTo>
                    <a:pt x="597103" y="5579006"/>
                    <a:pt x="499128" y="5676981"/>
                    <a:pt x="378269" y="5676981"/>
                  </a:cubicBezTo>
                  <a:lnTo>
                    <a:pt x="218834" y="5676981"/>
                  </a:lnTo>
                  <a:cubicBezTo>
                    <a:pt x="160796" y="5676981"/>
                    <a:pt x="105134" y="5653925"/>
                    <a:pt x="64095" y="5612886"/>
                  </a:cubicBezTo>
                  <a:cubicBezTo>
                    <a:pt x="23056" y="5571847"/>
                    <a:pt x="0" y="5516185"/>
                    <a:pt x="0" y="5458147"/>
                  </a:cubicBezTo>
                  <a:lnTo>
                    <a:pt x="0" y="218834"/>
                  </a:lnTo>
                  <a:cubicBezTo>
                    <a:pt x="0" y="160796"/>
                    <a:pt x="23056" y="105134"/>
                    <a:pt x="64095" y="64095"/>
                  </a:cubicBezTo>
                  <a:cubicBezTo>
                    <a:pt x="105134" y="23056"/>
                    <a:pt x="160796" y="0"/>
                    <a:pt x="218834"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20" id="20"/>
            <p:cNvSpPr txBox="true"/>
            <p:nvPr/>
          </p:nvSpPr>
          <p:spPr>
            <a:xfrm>
              <a:off x="0" y="-28575"/>
              <a:ext cx="597103" cy="5705556"/>
            </a:xfrm>
            <a:prstGeom prst="rect">
              <a:avLst/>
            </a:prstGeom>
          </p:spPr>
          <p:txBody>
            <a:bodyPr anchor="ctr" rtlCol="false" tIns="50800" lIns="50800" bIns="50800" rIns="50800"/>
            <a:lstStyle/>
            <a:p>
              <a:pPr algn="ctr">
                <a:lnSpc>
                  <a:spcPts val="2520"/>
                </a:lnSpc>
              </a:pPr>
            </a:p>
          </p:txBody>
        </p:sp>
      </p:grpSp>
      <p:sp>
        <p:nvSpPr>
          <p:cNvPr name="Freeform 21" id="21"/>
          <p:cNvSpPr/>
          <p:nvPr/>
        </p:nvSpPr>
        <p:spPr>
          <a:xfrm flipH="false" flipV="false" rot="0">
            <a:off x="7902651" y="4002182"/>
            <a:ext cx="946306" cy="908453"/>
          </a:xfrm>
          <a:custGeom>
            <a:avLst/>
            <a:gdLst/>
            <a:ahLst/>
            <a:cxnLst/>
            <a:rect r="r" b="b" t="t" l="l"/>
            <a:pathLst>
              <a:path h="908453" w="946306">
                <a:moveTo>
                  <a:pt x="0" y="0"/>
                </a:moveTo>
                <a:lnTo>
                  <a:pt x="946306" y="0"/>
                </a:lnTo>
                <a:lnTo>
                  <a:pt x="946306" y="908454"/>
                </a:lnTo>
                <a:lnTo>
                  <a:pt x="0" y="908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8241366" y="7651954"/>
            <a:ext cx="7966323" cy="1554480"/>
          </a:xfrm>
          <a:prstGeom prst="rect">
            <a:avLst/>
          </a:prstGeom>
        </p:spPr>
        <p:txBody>
          <a:bodyPr anchor="t" rtlCol="false" tIns="0" lIns="0" bIns="0" rIns="0">
            <a:spAutoFit/>
          </a:bodyPr>
          <a:lstStyle/>
          <a:p>
            <a:pPr algn="just">
              <a:lnSpc>
                <a:spcPts val="2520"/>
              </a:lnSpc>
              <a:spcBef>
                <a:spcPct val="0"/>
              </a:spcBef>
            </a:pPr>
            <a:r>
              <a:rPr lang="en-US" b="true" sz="1800">
                <a:solidFill>
                  <a:srgbClr val="000000"/>
                </a:solidFill>
                <a:latin typeface="Open Sans Bold"/>
                <a:ea typeface="Open Sans Bold"/>
                <a:cs typeface="Open Sans Bold"/>
                <a:sym typeface="Open Sans Bold"/>
              </a:rPr>
              <a:t>Most mismatches stem from:</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Outputting symptoms instead of conditions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Using non-committal or vague language</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Formatting issues or incomplete strings</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Not using ontology-based equivalence (e.g., arthritis vs. osteoarthritis)</a:t>
            </a:r>
          </a:p>
        </p:txBody>
      </p:sp>
      <p:sp>
        <p:nvSpPr>
          <p:cNvPr name="Freeform 23" id="23"/>
          <p:cNvSpPr/>
          <p:nvPr/>
        </p:nvSpPr>
        <p:spPr>
          <a:xfrm flipH="false" flipV="false" rot="0">
            <a:off x="15380693" y="6216542"/>
            <a:ext cx="2557222" cy="2416575"/>
          </a:xfrm>
          <a:custGeom>
            <a:avLst/>
            <a:gdLst/>
            <a:ahLst/>
            <a:cxnLst/>
            <a:rect r="r" b="b" t="t" l="l"/>
            <a:pathLst>
              <a:path h="2416575" w="2557222">
                <a:moveTo>
                  <a:pt x="0" y="0"/>
                </a:moveTo>
                <a:lnTo>
                  <a:pt x="2557222" y="0"/>
                </a:lnTo>
                <a:lnTo>
                  <a:pt x="2557222" y="2416575"/>
                </a:lnTo>
                <a:lnTo>
                  <a:pt x="0" y="24165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2432071" y="7106599"/>
            <a:ext cx="5470580" cy="3494333"/>
          </a:xfrm>
          <a:custGeom>
            <a:avLst/>
            <a:gdLst/>
            <a:ahLst/>
            <a:cxnLst/>
            <a:rect r="r" b="b" t="t" l="l"/>
            <a:pathLst>
              <a:path h="3494333" w="5470580">
                <a:moveTo>
                  <a:pt x="0" y="0"/>
                </a:moveTo>
                <a:lnTo>
                  <a:pt x="5470580" y="0"/>
                </a:lnTo>
                <a:lnTo>
                  <a:pt x="5470580" y="3494333"/>
                </a:lnTo>
                <a:lnTo>
                  <a:pt x="0" y="3494333"/>
                </a:lnTo>
                <a:lnTo>
                  <a:pt x="0" y="0"/>
                </a:lnTo>
                <a:close/>
              </a:path>
            </a:pathLst>
          </a:custGeom>
          <a:blipFill>
            <a:blip r:embed="rId11"/>
            <a:stretch>
              <a:fillRect l="0" t="0" r="0" b="0"/>
            </a:stretch>
          </a:blipFill>
        </p:spPr>
      </p:sp>
      <p:sp>
        <p:nvSpPr>
          <p:cNvPr name="TextBox 25" id="25"/>
          <p:cNvSpPr txBox="true"/>
          <p:nvPr/>
        </p:nvSpPr>
        <p:spPr>
          <a:xfrm rot="0">
            <a:off x="1195991" y="1975369"/>
            <a:ext cx="8019962" cy="1697630"/>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a:t>
            </a:r>
            <a:r>
              <a:rPr lang="en-US" sz="7025" b="true">
                <a:solidFill>
                  <a:srgbClr val="259D84"/>
                </a:solidFill>
                <a:latin typeface="Open Sans Bold"/>
                <a:ea typeface="Open Sans Bold"/>
                <a:cs typeface="Open Sans Bold"/>
                <a:sym typeface="Open Sans Bold"/>
              </a:rPr>
              <a:t>Evaluation</a:t>
            </a:r>
          </a:p>
          <a:p>
            <a:pPr algn="l">
              <a:lnSpc>
                <a:spcPts val="6463"/>
              </a:lnSpc>
            </a:pPr>
            <a:r>
              <a:rPr lang="en-US" sz="7025" b="true">
                <a:solidFill>
                  <a:srgbClr val="707070"/>
                </a:solidFill>
                <a:latin typeface="Open Sans Bold"/>
                <a:ea typeface="Open Sans Bold"/>
                <a:cs typeface="Open Sans Bold"/>
                <a:sym typeface="Open Sans Bold"/>
              </a:rPr>
              <a:t> </a:t>
            </a:r>
          </a:p>
        </p:txBody>
      </p:sp>
      <p:sp>
        <p:nvSpPr>
          <p:cNvPr name="TextBox 26" id="26"/>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7" id="27"/>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8" id="28"/>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9" id="29"/>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30" id="30"/>
          <p:cNvSpPr txBox="true"/>
          <p:nvPr/>
        </p:nvSpPr>
        <p:spPr>
          <a:xfrm rot="0">
            <a:off x="1138514" y="3705002"/>
            <a:ext cx="12948404" cy="297180"/>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Bold"/>
                <a:ea typeface="Open Sans Bold"/>
                <a:cs typeface="Open Sans Bold"/>
                <a:sym typeface="Open Sans Bold"/>
              </a:rPr>
              <a:t>Source of Ground Truth: </a:t>
            </a:r>
            <a:r>
              <a:rPr lang="en-US" b="true" sz="1800">
                <a:solidFill>
                  <a:srgbClr val="000000"/>
                </a:solidFill>
                <a:latin typeface="Open Sans Medium"/>
                <a:ea typeface="Open Sans Medium"/>
                <a:cs typeface="Open Sans Medium"/>
                <a:sym typeface="Open Sans Medium"/>
              </a:rPr>
              <a:t>The ground truth values are directly extracted from the CSV file's "Medical Condition" column:</a:t>
            </a:r>
          </a:p>
        </p:txBody>
      </p:sp>
      <p:sp>
        <p:nvSpPr>
          <p:cNvPr name="TextBox 31" id="31"/>
          <p:cNvSpPr txBox="true"/>
          <p:nvPr/>
        </p:nvSpPr>
        <p:spPr>
          <a:xfrm rot="0">
            <a:off x="1126771" y="4895448"/>
            <a:ext cx="15444371" cy="297180"/>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Bold"/>
                <a:ea typeface="Open Sans Bold"/>
                <a:cs typeface="Open Sans Bold"/>
                <a:sym typeface="Open Sans Bold"/>
              </a:rPr>
              <a:t>Normalization Process: </a:t>
            </a:r>
            <a:r>
              <a:rPr lang="en-US" b="true" sz="1800">
                <a:solidFill>
                  <a:srgbClr val="000000"/>
                </a:solidFill>
                <a:latin typeface="Open Sans Medium"/>
                <a:ea typeface="Open Sans Medium"/>
                <a:cs typeface="Open Sans Medium"/>
                <a:sym typeface="Open Sans Medium"/>
              </a:rPr>
              <a:t>The model normalizes both the predicted conditions and ground truth values using the _normalize_condition method:</a:t>
            </a:r>
          </a:p>
        </p:txBody>
      </p:sp>
      <p:sp>
        <p:nvSpPr>
          <p:cNvPr name="TextBox 32" id="32"/>
          <p:cNvSpPr txBox="true"/>
          <p:nvPr/>
        </p:nvSpPr>
        <p:spPr>
          <a:xfrm rot="0">
            <a:off x="1195991" y="5399719"/>
            <a:ext cx="11864206" cy="1554480"/>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Medium"/>
                <a:ea typeface="Open Sans Medium"/>
                <a:cs typeface="Open Sans Medium"/>
                <a:sym typeface="Open Sans Medium"/>
              </a:rPr>
              <a:t>The Normalization Logic: The normalization function standardizes medical terminology through several steps: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Converting to lowercase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Removing common prefixes and suffixes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Standardizing medical terminology variations (e.g., "diabetes mellitus type 2" to "type 2 diabetes")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Truncating to the first 5 words if the condition is too long</a:t>
            </a:r>
          </a:p>
        </p:txBody>
      </p:sp>
      <p:sp>
        <p:nvSpPr>
          <p:cNvPr name="TextBox 33" id="33"/>
          <p:cNvSpPr txBox="true"/>
          <p:nvPr/>
        </p:nvSpPr>
        <p:spPr>
          <a:xfrm rot="0">
            <a:off x="1163578" y="2970646"/>
            <a:ext cx="17124422" cy="611505"/>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Bold"/>
                <a:ea typeface="Open Sans Bold"/>
                <a:cs typeface="Open Sans Bold"/>
                <a:sym typeface="Open Sans Bold"/>
              </a:rPr>
              <a:t>Our evaluation framework carefully compares normalized predictions against normalized ground truth to provide meaningful metrics about the model's diagnostic capabilities while accounting for terminological variations.</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112346" y="2926742"/>
            <a:ext cx="8187254" cy="6815889"/>
          </a:xfrm>
          <a:custGeom>
            <a:avLst/>
            <a:gdLst/>
            <a:ahLst/>
            <a:cxnLst/>
            <a:rect r="r" b="b" t="t" l="l"/>
            <a:pathLst>
              <a:path h="6815889" w="8187254">
                <a:moveTo>
                  <a:pt x="0" y="0"/>
                </a:moveTo>
                <a:lnTo>
                  <a:pt x="8187254" y="0"/>
                </a:lnTo>
                <a:lnTo>
                  <a:pt x="8187254" y="6815888"/>
                </a:lnTo>
                <a:lnTo>
                  <a:pt x="0" y="6815888"/>
                </a:lnTo>
                <a:lnTo>
                  <a:pt x="0" y="0"/>
                </a:lnTo>
                <a:close/>
              </a:path>
            </a:pathLst>
          </a:custGeom>
          <a:blipFill>
            <a:blip r:embed="rId7"/>
            <a:stretch>
              <a:fillRect l="0" t="0" r="0" b="0"/>
            </a:stretch>
          </a:blipFill>
        </p:spPr>
      </p:sp>
      <p:sp>
        <p:nvSpPr>
          <p:cNvPr name="TextBox 19" id="19"/>
          <p:cNvSpPr txBox="true"/>
          <p:nvPr/>
        </p:nvSpPr>
        <p:spPr>
          <a:xfrm rot="0">
            <a:off x="1195991" y="1975369"/>
            <a:ext cx="8019962" cy="1697630"/>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a:t>
            </a:r>
            <a:r>
              <a:rPr lang="en-US" sz="7025" b="true">
                <a:solidFill>
                  <a:srgbClr val="259D84"/>
                </a:solidFill>
                <a:latin typeface="Open Sans Bold"/>
                <a:ea typeface="Open Sans Bold"/>
                <a:cs typeface="Open Sans Bold"/>
                <a:sym typeface="Open Sans Bold"/>
              </a:rPr>
              <a:t>Evaluation</a:t>
            </a:r>
          </a:p>
          <a:p>
            <a:pPr algn="l">
              <a:lnSpc>
                <a:spcPts val="6463"/>
              </a:lnSpc>
            </a:pPr>
            <a:r>
              <a:rPr lang="en-US" sz="7025" b="true">
                <a:solidFill>
                  <a:srgbClr val="707070"/>
                </a:solidFill>
                <a:latin typeface="Open Sans Bold"/>
                <a:ea typeface="Open Sans Bold"/>
                <a:cs typeface="Open Sans Bold"/>
                <a:sym typeface="Open Sans Bold"/>
              </a:rPr>
              <a:t> </a:t>
            </a:r>
          </a:p>
        </p:txBody>
      </p:sp>
      <p:sp>
        <p:nvSpPr>
          <p:cNvPr name="TextBox 20" id="2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1" id="2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2" id="2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3" id="2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4" id="24"/>
          <p:cNvSpPr txBox="true"/>
          <p:nvPr/>
        </p:nvSpPr>
        <p:spPr>
          <a:xfrm rot="0">
            <a:off x="9552223" y="3158951"/>
            <a:ext cx="8385692" cy="658368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Medium"/>
                <a:ea typeface="Open Sans Medium"/>
                <a:cs typeface="Open Sans Medium"/>
                <a:sym typeface="Open Sans Medium"/>
              </a:rPr>
              <a:t>Evaluation Metrics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Divided into two categories: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 General Metrics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Accuracy: % of exact diagnosis matches.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Precision: % of relevant predictions among those made.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Recall: % of true conditions that were correctly predicted.</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F1 Score: Harmonic mean of precision and recall.</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Response Time: Average time taken per prediction.</a:t>
            </a:r>
          </a:p>
          <a:p>
            <a:pPr algn="l">
              <a:lnSpc>
                <a:spcPts val="2520"/>
              </a:lnSpc>
              <a:spcBef>
                <a:spcPct val="0"/>
              </a:spcBef>
            </a:pP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 Medical-Specific Metrics</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Analysis by Condition: Breakdown of accuracy by each disease.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Analysis by Language: Compare performance across languages (e.g., English vs. Chinese).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Medical Weighted Score: Accuracy weighted by clinical severity.</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Confusion Matrix: Visualization of true vs. predicted diagnoses.</a:t>
            </a:r>
          </a:p>
          <a:p>
            <a:pPr algn="l">
              <a:lnSpc>
                <a:spcPts val="2520"/>
              </a:lnSpc>
              <a:spcBef>
                <a:spcPct val="0"/>
              </a:spcBef>
            </a:pP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 Cost Analysis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Include Cost Analysis (checkbox): When enabled, estimates token-based costs.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Estimated Monthly Queries: Set volume to calculate projected cost. Currently set to 1,000 queries.</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576614" y="3251185"/>
            <a:ext cx="9735942" cy="5671186"/>
          </a:xfrm>
          <a:custGeom>
            <a:avLst/>
            <a:gdLst/>
            <a:ahLst/>
            <a:cxnLst/>
            <a:rect r="r" b="b" t="t" l="l"/>
            <a:pathLst>
              <a:path h="5671186" w="9735942">
                <a:moveTo>
                  <a:pt x="0" y="0"/>
                </a:moveTo>
                <a:lnTo>
                  <a:pt x="9735943" y="0"/>
                </a:lnTo>
                <a:lnTo>
                  <a:pt x="9735943" y="5671186"/>
                </a:lnTo>
                <a:lnTo>
                  <a:pt x="0" y="5671186"/>
                </a:lnTo>
                <a:lnTo>
                  <a:pt x="0" y="0"/>
                </a:lnTo>
                <a:close/>
              </a:path>
            </a:pathLst>
          </a:custGeom>
          <a:blipFill>
            <a:blip r:embed="rId7"/>
            <a:stretch>
              <a:fillRect l="0" t="0" r="0" b="0"/>
            </a:stretch>
          </a:blipFill>
        </p:spPr>
      </p:sp>
      <p:sp>
        <p:nvSpPr>
          <p:cNvPr name="TextBox 19" id="19"/>
          <p:cNvSpPr txBox="true"/>
          <p:nvPr/>
        </p:nvSpPr>
        <p:spPr>
          <a:xfrm rot="0">
            <a:off x="1195991" y="1975369"/>
            <a:ext cx="8019962" cy="1697630"/>
          </a:xfrm>
          <a:prstGeom prst="rect">
            <a:avLst/>
          </a:prstGeom>
        </p:spPr>
        <p:txBody>
          <a:bodyPr anchor="t" rtlCol="false" tIns="0" lIns="0" bIns="0" rIns="0">
            <a:spAutoFit/>
          </a:bodyPr>
          <a:lstStyle/>
          <a:p>
            <a:pPr algn="l">
              <a:lnSpc>
                <a:spcPts val="6463"/>
              </a:lnSpc>
            </a:pPr>
            <a:r>
              <a:rPr lang="en-US" sz="7025" b="true">
                <a:solidFill>
                  <a:srgbClr val="707070"/>
                </a:solidFill>
                <a:latin typeface="Open Sans Bold"/>
                <a:ea typeface="Open Sans Bold"/>
                <a:cs typeface="Open Sans Bold"/>
                <a:sym typeface="Open Sans Bold"/>
              </a:rPr>
              <a:t>AI </a:t>
            </a:r>
            <a:r>
              <a:rPr lang="en-US" sz="7025" b="true">
                <a:solidFill>
                  <a:srgbClr val="259D84"/>
                </a:solidFill>
                <a:latin typeface="Open Sans Bold"/>
                <a:ea typeface="Open Sans Bold"/>
                <a:cs typeface="Open Sans Bold"/>
                <a:sym typeface="Open Sans Bold"/>
              </a:rPr>
              <a:t>Evaluation</a:t>
            </a:r>
          </a:p>
          <a:p>
            <a:pPr algn="l">
              <a:lnSpc>
                <a:spcPts val="6463"/>
              </a:lnSpc>
            </a:pPr>
            <a:r>
              <a:rPr lang="en-US" sz="7025" b="true">
                <a:solidFill>
                  <a:srgbClr val="707070"/>
                </a:solidFill>
                <a:latin typeface="Open Sans Bold"/>
                <a:ea typeface="Open Sans Bold"/>
                <a:cs typeface="Open Sans Bold"/>
                <a:sym typeface="Open Sans Bold"/>
              </a:rPr>
              <a:t> </a:t>
            </a:r>
          </a:p>
        </p:txBody>
      </p:sp>
      <p:sp>
        <p:nvSpPr>
          <p:cNvPr name="TextBox 20" id="2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1" id="2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2" id="2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3" id="2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4" id="24"/>
          <p:cNvSpPr txBox="true"/>
          <p:nvPr/>
        </p:nvSpPr>
        <p:spPr>
          <a:xfrm rot="0">
            <a:off x="10598435" y="3222610"/>
            <a:ext cx="7623602" cy="155448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Medium"/>
                <a:ea typeface="Open Sans Medium"/>
                <a:cs typeface="Open Sans Medium"/>
                <a:sym typeface="Open Sans Medium"/>
              </a:rPr>
              <a:t>Low accuracy is expected in open-ended generation tasks like diagnosis prediction, where lexical mismatch (e.g., “heart attack” vs. “myocardial infarction”) can lead to false negatives.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The model often outputs descriptive language or partial symptoms instead of a clear condition label.</a:t>
            </a:r>
          </a:p>
        </p:txBody>
      </p:sp>
      <p:sp>
        <p:nvSpPr>
          <p:cNvPr name="TextBox 25" id="25"/>
          <p:cNvSpPr txBox="true"/>
          <p:nvPr/>
        </p:nvSpPr>
        <p:spPr>
          <a:xfrm rot="0">
            <a:off x="10598435" y="5114925"/>
            <a:ext cx="7189760" cy="1554480"/>
          </a:xfrm>
          <a:prstGeom prst="rect">
            <a:avLst/>
          </a:prstGeom>
        </p:spPr>
        <p:txBody>
          <a:bodyPr anchor="t" rtlCol="false" tIns="0" lIns="0" bIns="0" rIns="0">
            <a:spAutoFit/>
          </a:bodyPr>
          <a:lstStyle/>
          <a:p>
            <a:pPr algn="just">
              <a:lnSpc>
                <a:spcPts val="2520"/>
              </a:lnSpc>
              <a:spcBef>
                <a:spcPct val="0"/>
              </a:spcBef>
            </a:pPr>
            <a:r>
              <a:rPr lang="en-US" b="true" sz="1800">
                <a:solidFill>
                  <a:srgbClr val="000000"/>
                </a:solidFill>
                <a:latin typeface="Open Sans Medium"/>
                <a:ea typeface="Open Sans Medium"/>
                <a:cs typeface="Open Sans Medium"/>
                <a:sym typeface="Open Sans Medium"/>
              </a:rPr>
              <a:t>The model fails to identify true diagnoses in a large portion of cases, likely due to:</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Ambiguous or overly generic outputs (e.g., “the condition is unclear”)</a:t>
            </a:r>
          </a:p>
          <a:p>
            <a:pPr algn="just"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Symptom-focused responses instead of naming conditions</a:t>
            </a:r>
          </a:p>
        </p:txBody>
      </p:sp>
      <p:sp>
        <p:nvSpPr>
          <p:cNvPr name="AutoShape 26" id="26"/>
          <p:cNvSpPr/>
          <p:nvPr/>
        </p:nvSpPr>
        <p:spPr>
          <a:xfrm>
            <a:off x="10703769" y="7031355"/>
            <a:ext cx="6492240" cy="0"/>
          </a:xfrm>
          <a:prstGeom prst="line">
            <a:avLst/>
          </a:prstGeom>
          <a:ln cap="flat" w="38100">
            <a:solidFill>
              <a:srgbClr val="000000"/>
            </a:solidFill>
            <a:prstDash val="solid"/>
            <a:headEnd type="none" len="sm" w="sm"/>
            <a:tailEnd type="none" len="sm" w="sm"/>
          </a:ln>
        </p:spPr>
      </p:sp>
      <p:sp>
        <p:nvSpPr>
          <p:cNvPr name="TextBox 27" id="27"/>
          <p:cNvSpPr txBox="true"/>
          <p:nvPr/>
        </p:nvSpPr>
        <p:spPr>
          <a:xfrm rot="0">
            <a:off x="10598435" y="7364730"/>
            <a:ext cx="6679273" cy="1554480"/>
          </a:xfrm>
          <a:prstGeom prst="rect">
            <a:avLst/>
          </a:prstGeom>
        </p:spPr>
        <p:txBody>
          <a:bodyPr anchor="t" rtlCol="false" tIns="0" lIns="0" bIns="0" rIns="0">
            <a:spAutoFit/>
          </a:bodyPr>
          <a:lstStyle/>
          <a:p>
            <a:pPr algn="l">
              <a:lnSpc>
                <a:spcPts val="2520"/>
              </a:lnSpc>
            </a:pPr>
            <a:r>
              <a:rPr lang="en-US" sz="1800" b="true">
                <a:solidFill>
                  <a:srgbClr val="000000"/>
                </a:solidFill>
                <a:latin typeface="Open Sans Medium"/>
                <a:ea typeface="Open Sans Medium"/>
                <a:cs typeface="Open Sans Medium"/>
                <a:sym typeface="Open Sans Medium"/>
              </a:rPr>
              <a:t>Avg. Response Time (0.89s):</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Indicates high efficiency, with responses delivered in under 1 second on average.</a:t>
            </a:r>
          </a:p>
          <a:p>
            <a:pPr algn="l">
              <a:lnSpc>
                <a:spcPts val="2520"/>
              </a:lnSpc>
              <a:spcBef>
                <a:spcPct val="0"/>
              </a:spcBef>
            </a:pPr>
            <a:r>
              <a:rPr lang="en-US" b="true" sz="1800">
                <a:solidFill>
                  <a:srgbClr val="000000"/>
                </a:solidFill>
                <a:latin typeface="Open Sans Medium"/>
                <a:ea typeface="Open Sans Medium"/>
                <a:cs typeface="Open Sans Medium"/>
                <a:sym typeface="Open Sans Medium"/>
              </a:rPr>
              <a:t>This responsiveness is suitable for real-time clinical triage support, even if the accuracy is still improving.</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0373024" y="2664824"/>
            <a:ext cx="5847922" cy="6134988"/>
            <a:chOff x="0" y="0"/>
            <a:chExt cx="9552441" cy="10021357"/>
          </a:xfrm>
        </p:grpSpPr>
        <p:sp>
          <p:nvSpPr>
            <p:cNvPr name="Freeform 14" id="14"/>
            <p:cNvSpPr/>
            <p:nvPr/>
          </p:nvSpPr>
          <p:spPr>
            <a:xfrm flipH="false" flipV="false" rot="0">
              <a:off x="0" y="0"/>
              <a:ext cx="9552441" cy="10021357"/>
            </a:xfrm>
            <a:custGeom>
              <a:avLst/>
              <a:gdLst/>
              <a:ahLst/>
              <a:cxnLst/>
              <a:rect r="r" b="b" t="t" l="l"/>
              <a:pathLst>
                <a:path h="10021357" w="9552441">
                  <a:moveTo>
                    <a:pt x="0" y="9513608"/>
                  </a:moveTo>
                  <a:lnTo>
                    <a:pt x="0" y="507749"/>
                  </a:lnTo>
                  <a:cubicBezTo>
                    <a:pt x="0" y="227151"/>
                    <a:pt x="324783" y="0"/>
                    <a:pt x="725986" y="0"/>
                  </a:cubicBezTo>
                  <a:lnTo>
                    <a:pt x="8826456" y="0"/>
                  </a:lnTo>
                  <a:cubicBezTo>
                    <a:pt x="9227658" y="0"/>
                    <a:pt x="9552441" y="228487"/>
                    <a:pt x="9552441" y="507749"/>
                  </a:cubicBezTo>
                  <a:lnTo>
                    <a:pt x="9552441" y="9513608"/>
                  </a:lnTo>
                  <a:cubicBezTo>
                    <a:pt x="9552441" y="9794206"/>
                    <a:pt x="9227658" y="10021357"/>
                    <a:pt x="8826456" y="10021357"/>
                  </a:cubicBezTo>
                  <a:lnTo>
                    <a:pt x="725986" y="10021357"/>
                  </a:lnTo>
                  <a:cubicBezTo>
                    <a:pt x="326693" y="10021357"/>
                    <a:pt x="0" y="9794206"/>
                    <a:pt x="0" y="9513608"/>
                  </a:cubicBezTo>
                  <a:close/>
                </a:path>
              </a:pathLst>
            </a:custGeom>
            <a:blipFill>
              <a:blip r:embed="rId6"/>
              <a:stretch>
                <a:fillRect l="-2454" t="0" r="-2454" b="0"/>
              </a:stretch>
            </a:blipFill>
          </p:spPr>
        </p:sp>
      </p:grpSp>
      <p:sp>
        <p:nvSpPr>
          <p:cNvPr name="Freeform 15" id="15"/>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6" id="16"/>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TextBox 17" id="17"/>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18" id="18"/>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9" id="19"/>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0" id="20"/>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1" id="21"/>
          <p:cNvSpPr txBox="true"/>
          <p:nvPr/>
        </p:nvSpPr>
        <p:spPr>
          <a:xfrm rot="0">
            <a:off x="1028700" y="2223889"/>
            <a:ext cx="6811366" cy="858591"/>
          </a:xfrm>
          <a:prstGeom prst="rect">
            <a:avLst/>
          </a:prstGeom>
        </p:spPr>
        <p:txBody>
          <a:bodyPr anchor="t" rtlCol="false" tIns="0" lIns="0" bIns="0" rIns="0">
            <a:spAutoFit/>
          </a:bodyPr>
          <a:lstStyle/>
          <a:p>
            <a:pPr algn="l">
              <a:lnSpc>
                <a:spcPts val="6263"/>
              </a:lnSpc>
            </a:pPr>
            <a:r>
              <a:rPr lang="en-US" sz="6808" b="true">
                <a:solidFill>
                  <a:srgbClr val="707070"/>
                </a:solidFill>
                <a:latin typeface="Open Sans Bold"/>
                <a:ea typeface="Open Sans Bold"/>
                <a:cs typeface="Open Sans Bold"/>
                <a:sym typeface="Open Sans Bold"/>
              </a:rPr>
              <a:t>Conclusion &amp;</a:t>
            </a:r>
          </a:p>
        </p:txBody>
      </p:sp>
      <p:sp>
        <p:nvSpPr>
          <p:cNvPr name="TextBox 22" id="22"/>
          <p:cNvSpPr txBox="true"/>
          <p:nvPr/>
        </p:nvSpPr>
        <p:spPr>
          <a:xfrm rot="0">
            <a:off x="1028700" y="3234880"/>
            <a:ext cx="8091605" cy="882091"/>
          </a:xfrm>
          <a:prstGeom prst="rect">
            <a:avLst/>
          </a:prstGeom>
        </p:spPr>
        <p:txBody>
          <a:bodyPr anchor="t" rtlCol="false" tIns="0" lIns="0" bIns="0" rIns="0">
            <a:spAutoFit/>
          </a:bodyPr>
          <a:lstStyle/>
          <a:p>
            <a:pPr algn="l">
              <a:lnSpc>
                <a:spcPts val="6401"/>
              </a:lnSpc>
            </a:pPr>
            <a:r>
              <a:rPr lang="en-US" sz="6809" b="true">
                <a:solidFill>
                  <a:srgbClr val="259D84"/>
                </a:solidFill>
                <a:latin typeface="Open Sans Bold"/>
                <a:ea typeface="Open Sans Bold"/>
                <a:cs typeface="Open Sans Bold"/>
                <a:sym typeface="Open Sans Bold"/>
              </a:rPr>
              <a:t>Recommendations</a:t>
            </a:r>
          </a:p>
        </p:txBody>
      </p:sp>
      <p:sp>
        <p:nvSpPr>
          <p:cNvPr name="TextBox 23" id="23"/>
          <p:cNvSpPr txBox="true"/>
          <p:nvPr/>
        </p:nvSpPr>
        <p:spPr>
          <a:xfrm rot="0">
            <a:off x="908550" y="5325035"/>
            <a:ext cx="6931516" cy="3170069"/>
          </a:xfrm>
          <a:prstGeom prst="rect">
            <a:avLst/>
          </a:prstGeom>
        </p:spPr>
        <p:txBody>
          <a:bodyPr anchor="t" rtlCol="false" tIns="0" lIns="0" bIns="0" rIns="0">
            <a:spAutoFit/>
          </a:bodyPr>
          <a:lstStyle/>
          <a:p>
            <a:pPr algn="l" marL="483358" indent="-241679" lvl="1">
              <a:lnSpc>
                <a:spcPts val="3134"/>
              </a:lnSpc>
              <a:buFont typeface="Arial"/>
              <a:buChar char="•"/>
            </a:pPr>
            <a:r>
              <a:rPr lang="en-US" sz="2238">
                <a:solidFill>
                  <a:srgbClr val="373737"/>
                </a:solidFill>
                <a:latin typeface="Open Sans"/>
                <a:ea typeface="Open Sans"/>
                <a:cs typeface="Open Sans"/>
                <a:sym typeface="Open Sans"/>
              </a:rPr>
              <a:t>Provides structured, reasoned analysis of user-reported symptoms</a:t>
            </a:r>
          </a:p>
          <a:p>
            <a:pPr algn="l" marL="483358" indent="-241679" lvl="1">
              <a:lnSpc>
                <a:spcPts val="3134"/>
              </a:lnSpc>
              <a:buFont typeface="Arial"/>
              <a:buChar char="•"/>
            </a:pPr>
            <a:r>
              <a:rPr lang="en-US" sz="2238">
                <a:solidFill>
                  <a:srgbClr val="373737"/>
                </a:solidFill>
                <a:latin typeface="Open Sans"/>
                <a:ea typeface="Open Sans"/>
                <a:cs typeface="Open Sans"/>
                <a:sym typeface="Open Sans"/>
              </a:rPr>
              <a:t>Offers clear visualizations of health trends and</a:t>
            </a:r>
            <a:r>
              <a:rPr lang="en-US" sz="2238">
                <a:solidFill>
                  <a:srgbClr val="373737"/>
                </a:solidFill>
                <a:latin typeface="Open Sans"/>
                <a:ea typeface="Open Sans"/>
                <a:cs typeface="Open Sans"/>
                <a:sym typeface="Open Sans"/>
              </a:rPr>
              <a:t> healthcare costs</a:t>
            </a:r>
          </a:p>
          <a:p>
            <a:pPr algn="l" marL="483358" indent="-241679" lvl="1">
              <a:lnSpc>
                <a:spcPts val="3134"/>
              </a:lnSpc>
              <a:buFont typeface="Arial"/>
              <a:buChar char="•"/>
            </a:pPr>
            <a:r>
              <a:rPr lang="en-US" sz="2238">
                <a:solidFill>
                  <a:srgbClr val="373737"/>
                </a:solidFill>
                <a:latin typeface="Open Sans"/>
                <a:ea typeface="Open Sans"/>
                <a:cs typeface="Open Sans"/>
                <a:sym typeface="Open Sans"/>
              </a:rPr>
              <a:t>Delivers practical location-based services to find hospitals and pharmacies</a:t>
            </a:r>
          </a:p>
          <a:p>
            <a:pPr algn="l" marL="483358" indent="-241679" lvl="1">
              <a:lnSpc>
                <a:spcPts val="3134"/>
              </a:lnSpc>
              <a:buFont typeface="Arial"/>
              <a:buChar char="•"/>
            </a:pPr>
            <a:r>
              <a:rPr lang="en-US" sz="2238">
                <a:solidFill>
                  <a:srgbClr val="373737"/>
                </a:solidFill>
                <a:latin typeface="Open Sans"/>
                <a:ea typeface="Open Sans"/>
                <a:cs typeface="Open Sans"/>
                <a:sym typeface="Open Sans"/>
              </a:rPr>
              <a:t>Includes a model training feature for continuous improvement and customization.</a:t>
            </a:r>
          </a:p>
        </p:txBody>
      </p:sp>
      <p:sp>
        <p:nvSpPr>
          <p:cNvPr name="TextBox 24" id="24"/>
          <p:cNvSpPr txBox="true"/>
          <p:nvPr/>
        </p:nvSpPr>
        <p:spPr>
          <a:xfrm rot="0">
            <a:off x="1371555" y="4726571"/>
            <a:ext cx="6125655" cy="372824"/>
          </a:xfrm>
          <a:prstGeom prst="rect">
            <a:avLst/>
          </a:prstGeom>
        </p:spPr>
        <p:txBody>
          <a:bodyPr anchor="t" rtlCol="false" tIns="0" lIns="0" bIns="0" rIns="0">
            <a:spAutoFit/>
          </a:bodyPr>
          <a:lstStyle/>
          <a:p>
            <a:pPr algn="l">
              <a:lnSpc>
                <a:spcPts val="3075"/>
              </a:lnSpc>
              <a:spcBef>
                <a:spcPct val="0"/>
              </a:spcBef>
            </a:pPr>
            <a:r>
              <a:rPr lang="en-US" b="true" sz="2196" spc="169">
                <a:solidFill>
                  <a:srgbClr val="373737"/>
                </a:solidFill>
                <a:latin typeface="Open Sans Bold"/>
                <a:ea typeface="Open Sans Bold"/>
                <a:cs typeface="Open Sans Bold"/>
                <a:sym typeface="Open Sans Bold"/>
              </a:rPr>
              <a:t>KEY ACHIEVEMENTS</a:t>
            </a:r>
          </a:p>
        </p:txBody>
      </p:sp>
      <p:grpSp>
        <p:nvGrpSpPr>
          <p:cNvPr name="Group 25" id="25"/>
          <p:cNvGrpSpPr/>
          <p:nvPr/>
        </p:nvGrpSpPr>
        <p:grpSpPr>
          <a:xfrm rot="0">
            <a:off x="1651325" y="814686"/>
            <a:ext cx="3051408" cy="704756"/>
            <a:chOff x="0" y="0"/>
            <a:chExt cx="4068544" cy="939675"/>
          </a:xfrm>
        </p:grpSpPr>
        <p:sp>
          <p:nvSpPr>
            <p:cNvPr name="TextBox 26" id="2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7" id="2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28" id="28"/>
          <p:cNvSpPr/>
          <p:nvPr/>
        </p:nvSpPr>
        <p:spPr>
          <a:xfrm flipH="false" flipV="false" rot="0">
            <a:off x="8663598" y="7539352"/>
            <a:ext cx="2040171" cy="2458037"/>
          </a:xfrm>
          <a:custGeom>
            <a:avLst/>
            <a:gdLst/>
            <a:ahLst/>
            <a:cxnLst/>
            <a:rect r="r" b="b" t="t" l="l"/>
            <a:pathLst>
              <a:path h="2458037" w="2040171">
                <a:moveTo>
                  <a:pt x="0" y="0"/>
                </a:moveTo>
                <a:lnTo>
                  <a:pt x="2040171" y="0"/>
                </a:lnTo>
                <a:lnTo>
                  <a:pt x="2040171" y="2458037"/>
                </a:lnTo>
                <a:lnTo>
                  <a:pt x="0" y="24580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0072805" y="3251185"/>
            <a:ext cx="7650283" cy="5905638"/>
            <a:chOff x="0" y="0"/>
            <a:chExt cx="12338878" cy="9525000"/>
          </a:xfrm>
        </p:grpSpPr>
        <p:sp>
          <p:nvSpPr>
            <p:cNvPr name="Freeform 14" id="14"/>
            <p:cNvSpPr/>
            <p:nvPr/>
          </p:nvSpPr>
          <p:spPr>
            <a:xfrm flipH="false" flipV="false" rot="0">
              <a:off x="0" y="0"/>
              <a:ext cx="12338878" cy="9525000"/>
            </a:xfrm>
            <a:custGeom>
              <a:avLst/>
              <a:gdLst/>
              <a:ahLst/>
              <a:cxnLst/>
              <a:rect r="r" b="b" t="t" l="l"/>
              <a:pathLst>
                <a:path h="9525000" w="12338878">
                  <a:moveTo>
                    <a:pt x="0" y="9042400"/>
                  </a:moveTo>
                  <a:lnTo>
                    <a:pt x="0" y="482600"/>
                  </a:lnTo>
                  <a:cubicBezTo>
                    <a:pt x="0" y="215900"/>
                    <a:pt x="419522" y="0"/>
                    <a:pt x="937755" y="0"/>
                  </a:cubicBezTo>
                  <a:lnTo>
                    <a:pt x="11401123" y="0"/>
                  </a:lnTo>
                  <a:cubicBezTo>
                    <a:pt x="11919356" y="0"/>
                    <a:pt x="12338878" y="217170"/>
                    <a:pt x="12338878" y="482600"/>
                  </a:cubicBezTo>
                  <a:lnTo>
                    <a:pt x="12338878" y="9042400"/>
                  </a:lnTo>
                  <a:cubicBezTo>
                    <a:pt x="12338878" y="9309100"/>
                    <a:pt x="11919356" y="9525000"/>
                    <a:pt x="11401123" y="9525000"/>
                  </a:cubicBezTo>
                  <a:lnTo>
                    <a:pt x="937755" y="9525000"/>
                  </a:lnTo>
                  <a:cubicBezTo>
                    <a:pt x="421990" y="9525000"/>
                    <a:pt x="0" y="9309100"/>
                    <a:pt x="0" y="9042400"/>
                  </a:cubicBezTo>
                  <a:close/>
                </a:path>
              </a:pathLst>
            </a:custGeom>
            <a:blipFill>
              <a:blip r:embed="rId6"/>
              <a:stretch>
                <a:fillRect l="-8053" t="0" r="-8053" b="0"/>
              </a:stretch>
            </a:blipFill>
          </p:spPr>
        </p:sp>
      </p:grpSp>
      <p:sp>
        <p:nvSpPr>
          <p:cNvPr name="Freeform 15" id="15"/>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6" id="16"/>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TextBox 17" id="17"/>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18" id="18"/>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9" id="19"/>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0" id="20"/>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1" id="21"/>
          <p:cNvSpPr txBox="true"/>
          <p:nvPr/>
        </p:nvSpPr>
        <p:spPr>
          <a:xfrm rot="0">
            <a:off x="1028700" y="2223889"/>
            <a:ext cx="6811366" cy="858591"/>
          </a:xfrm>
          <a:prstGeom prst="rect">
            <a:avLst/>
          </a:prstGeom>
        </p:spPr>
        <p:txBody>
          <a:bodyPr anchor="t" rtlCol="false" tIns="0" lIns="0" bIns="0" rIns="0">
            <a:spAutoFit/>
          </a:bodyPr>
          <a:lstStyle/>
          <a:p>
            <a:pPr algn="l">
              <a:lnSpc>
                <a:spcPts val="6263"/>
              </a:lnSpc>
            </a:pPr>
            <a:r>
              <a:rPr lang="en-US" sz="6808" b="true">
                <a:solidFill>
                  <a:srgbClr val="707070"/>
                </a:solidFill>
                <a:latin typeface="Open Sans Bold"/>
                <a:ea typeface="Open Sans Bold"/>
                <a:cs typeface="Open Sans Bold"/>
                <a:sym typeface="Open Sans Bold"/>
              </a:rPr>
              <a:t>Conclusion &amp;</a:t>
            </a:r>
          </a:p>
        </p:txBody>
      </p:sp>
      <p:sp>
        <p:nvSpPr>
          <p:cNvPr name="TextBox 22" id="22"/>
          <p:cNvSpPr txBox="true"/>
          <p:nvPr/>
        </p:nvSpPr>
        <p:spPr>
          <a:xfrm rot="0">
            <a:off x="1028700" y="3234880"/>
            <a:ext cx="8091605" cy="882091"/>
          </a:xfrm>
          <a:prstGeom prst="rect">
            <a:avLst/>
          </a:prstGeom>
        </p:spPr>
        <p:txBody>
          <a:bodyPr anchor="t" rtlCol="false" tIns="0" lIns="0" bIns="0" rIns="0">
            <a:spAutoFit/>
          </a:bodyPr>
          <a:lstStyle/>
          <a:p>
            <a:pPr algn="l">
              <a:lnSpc>
                <a:spcPts val="6401"/>
              </a:lnSpc>
            </a:pPr>
            <a:r>
              <a:rPr lang="en-US" sz="6809" b="true">
                <a:solidFill>
                  <a:srgbClr val="259D84"/>
                </a:solidFill>
                <a:latin typeface="Open Sans Bold"/>
                <a:ea typeface="Open Sans Bold"/>
                <a:cs typeface="Open Sans Bold"/>
                <a:sym typeface="Open Sans Bold"/>
              </a:rPr>
              <a:t>Recommendations</a:t>
            </a:r>
          </a:p>
        </p:txBody>
      </p:sp>
      <p:sp>
        <p:nvSpPr>
          <p:cNvPr name="TextBox 23" id="23"/>
          <p:cNvSpPr txBox="true"/>
          <p:nvPr/>
        </p:nvSpPr>
        <p:spPr>
          <a:xfrm rot="0">
            <a:off x="733497" y="5272152"/>
            <a:ext cx="9108875" cy="4286534"/>
          </a:xfrm>
          <a:prstGeom prst="rect">
            <a:avLst/>
          </a:prstGeom>
        </p:spPr>
        <p:txBody>
          <a:bodyPr anchor="t" rtlCol="false" tIns="0" lIns="0" bIns="0" rIns="0">
            <a:spAutoFit/>
          </a:bodyPr>
          <a:lstStyle/>
          <a:p>
            <a:pPr algn="l" marL="483357" indent="-241679" lvl="1">
              <a:lnSpc>
                <a:spcPts val="3134"/>
              </a:lnSpc>
              <a:buFont typeface="Arial"/>
              <a:buChar char="•"/>
            </a:pPr>
            <a:r>
              <a:rPr lang="en-US" b="true" sz="2238">
                <a:solidFill>
                  <a:srgbClr val="373737"/>
                </a:solidFill>
                <a:latin typeface="Open Sans Bold"/>
                <a:ea typeface="Open Sans Bold"/>
                <a:cs typeface="Open Sans Bold"/>
                <a:sym typeface="Open Sans Bold"/>
              </a:rPr>
              <a:t>Balanced Information Approach</a:t>
            </a:r>
            <a:r>
              <a:rPr lang="en-US" sz="2238">
                <a:solidFill>
                  <a:srgbClr val="373737"/>
                </a:solidFill>
                <a:latin typeface="Open Sans"/>
                <a:ea typeface="Open Sans"/>
                <a:cs typeface="Open Sans"/>
                <a:sym typeface="Open Sans"/>
              </a:rPr>
              <a:t> -  Combine AI insights with clear disclaimers</a:t>
            </a:r>
          </a:p>
          <a:p>
            <a:pPr algn="l" marL="483357" indent="-241679" lvl="1">
              <a:lnSpc>
                <a:spcPts val="3134"/>
              </a:lnSpc>
              <a:buFont typeface="Arial"/>
              <a:buChar char="•"/>
            </a:pPr>
            <a:r>
              <a:rPr lang="en-US" b="true" sz="2238">
                <a:solidFill>
                  <a:srgbClr val="373737"/>
                </a:solidFill>
                <a:latin typeface="Open Sans Bold"/>
                <a:ea typeface="Open Sans Bold"/>
                <a:cs typeface="Open Sans Bold"/>
                <a:sym typeface="Open Sans Bold"/>
              </a:rPr>
              <a:t>Co</a:t>
            </a:r>
            <a:r>
              <a:rPr lang="en-US" b="true" sz="2238">
                <a:solidFill>
                  <a:srgbClr val="373737"/>
                </a:solidFill>
                <a:latin typeface="Open Sans Bold"/>
                <a:ea typeface="Open Sans Bold"/>
                <a:cs typeface="Open Sans Bold"/>
                <a:sym typeface="Open Sans Bold"/>
              </a:rPr>
              <a:t>st-Condition Correlation</a:t>
            </a:r>
            <a:r>
              <a:rPr lang="en-US" sz="2238">
                <a:solidFill>
                  <a:srgbClr val="373737"/>
                </a:solidFill>
                <a:latin typeface="Open Sans"/>
                <a:ea typeface="Open Sans"/>
                <a:cs typeface="Open Sans"/>
                <a:sym typeface="Open Sans"/>
              </a:rPr>
              <a:t> - Stress the need for early diagnosis to reduce high-cost conditions</a:t>
            </a:r>
          </a:p>
          <a:p>
            <a:pPr algn="l" marL="483357" indent="-241679" lvl="1">
              <a:lnSpc>
                <a:spcPts val="3134"/>
              </a:lnSpc>
              <a:buFont typeface="Arial"/>
              <a:buChar char="•"/>
            </a:pPr>
            <a:r>
              <a:rPr lang="en-US" b="true" sz="2238">
                <a:solidFill>
                  <a:srgbClr val="373737"/>
                </a:solidFill>
                <a:latin typeface="Open Sans Bold"/>
                <a:ea typeface="Open Sans Bold"/>
                <a:cs typeface="Open Sans Bold"/>
                <a:sym typeface="Open Sans Bold"/>
              </a:rPr>
              <a:t>User Guidance Improvement </a:t>
            </a:r>
            <a:r>
              <a:rPr lang="en-US" sz="2238">
                <a:solidFill>
                  <a:srgbClr val="373737"/>
                </a:solidFill>
                <a:latin typeface="Open Sans"/>
                <a:ea typeface="Open Sans"/>
                <a:cs typeface="Open Sans"/>
                <a:sym typeface="Open Sans"/>
              </a:rPr>
              <a:t>- Keep improving follow-up questions for clearer user input</a:t>
            </a:r>
          </a:p>
          <a:p>
            <a:pPr algn="l" marL="483357" indent="-241679" lvl="1">
              <a:lnSpc>
                <a:spcPts val="3134"/>
              </a:lnSpc>
              <a:buFont typeface="Arial"/>
              <a:buChar char="•"/>
            </a:pPr>
            <a:r>
              <a:rPr lang="en-US" b="true" sz="2238">
                <a:solidFill>
                  <a:srgbClr val="373737"/>
                </a:solidFill>
                <a:latin typeface="Open Sans Bold"/>
                <a:ea typeface="Open Sans Bold"/>
                <a:cs typeface="Open Sans Bold"/>
                <a:sym typeface="Open Sans Bold"/>
              </a:rPr>
              <a:t>Localization Value </a:t>
            </a:r>
            <a:r>
              <a:rPr lang="en-US" sz="2238">
                <a:solidFill>
                  <a:srgbClr val="373737"/>
                </a:solidFill>
                <a:latin typeface="Open Sans"/>
                <a:ea typeface="Open Sans"/>
                <a:cs typeface="Open Sans"/>
                <a:sym typeface="Open Sans"/>
              </a:rPr>
              <a:t>- Provide useful local healthcare recommendations</a:t>
            </a:r>
          </a:p>
          <a:p>
            <a:pPr algn="l" marL="483357" indent="-241679" lvl="1">
              <a:lnSpc>
                <a:spcPts val="3134"/>
              </a:lnSpc>
              <a:buFont typeface="Arial"/>
              <a:buChar char="•"/>
            </a:pPr>
            <a:r>
              <a:rPr lang="en-US" b="true" sz="2238">
                <a:solidFill>
                  <a:srgbClr val="373737"/>
                </a:solidFill>
                <a:latin typeface="Open Sans Bold"/>
                <a:ea typeface="Open Sans Bold"/>
                <a:cs typeface="Open Sans Bold"/>
                <a:sym typeface="Open Sans Bold"/>
              </a:rPr>
              <a:t>Data Expansion Focus</a:t>
            </a:r>
            <a:r>
              <a:rPr lang="en-US" sz="2238">
                <a:solidFill>
                  <a:srgbClr val="373737"/>
                </a:solidFill>
                <a:latin typeface="Open Sans"/>
                <a:ea typeface="Open Sans"/>
                <a:cs typeface="Open Sans"/>
                <a:sym typeface="Open Sans"/>
              </a:rPr>
              <a:t> - Expand the dataset to cover rare conditions</a:t>
            </a:r>
          </a:p>
          <a:p>
            <a:pPr algn="l">
              <a:lnSpc>
                <a:spcPts val="3134"/>
              </a:lnSpc>
            </a:pPr>
          </a:p>
        </p:txBody>
      </p:sp>
      <p:sp>
        <p:nvSpPr>
          <p:cNvPr name="TextBox 24" id="24"/>
          <p:cNvSpPr txBox="true"/>
          <p:nvPr/>
        </p:nvSpPr>
        <p:spPr>
          <a:xfrm rot="0">
            <a:off x="1028700" y="4726571"/>
            <a:ext cx="6125655" cy="372824"/>
          </a:xfrm>
          <a:prstGeom prst="rect">
            <a:avLst/>
          </a:prstGeom>
        </p:spPr>
        <p:txBody>
          <a:bodyPr anchor="t" rtlCol="false" tIns="0" lIns="0" bIns="0" rIns="0">
            <a:spAutoFit/>
          </a:bodyPr>
          <a:lstStyle/>
          <a:p>
            <a:pPr algn="l">
              <a:lnSpc>
                <a:spcPts val="3075"/>
              </a:lnSpc>
              <a:spcBef>
                <a:spcPct val="0"/>
              </a:spcBef>
            </a:pPr>
            <a:r>
              <a:rPr lang="en-US" b="true" sz="2196" spc="169">
                <a:solidFill>
                  <a:srgbClr val="373737"/>
                </a:solidFill>
                <a:latin typeface="Open Sans Bold"/>
                <a:ea typeface="Open Sans Bold"/>
                <a:cs typeface="Open Sans Bold"/>
                <a:sym typeface="Open Sans Bold"/>
              </a:rPr>
              <a:t>KEY INSIGHTS</a:t>
            </a:r>
          </a:p>
        </p:txBody>
      </p:sp>
      <p:grpSp>
        <p:nvGrpSpPr>
          <p:cNvPr name="Group 25" id="25"/>
          <p:cNvGrpSpPr/>
          <p:nvPr/>
        </p:nvGrpSpPr>
        <p:grpSpPr>
          <a:xfrm rot="0">
            <a:off x="1558540" y="814686"/>
            <a:ext cx="3051408" cy="704756"/>
            <a:chOff x="0" y="0"/>
            <a:chExt cx="4068544" cy="939675"/>
          </a:xfrm>
        </p:grpSpPr>
        <p:sp>
          <p:nvSpPr>
            <p:cNvPr name="TextBox 26" id="2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7" id="2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7" id="7"/>
          <p:cNvSpPr txBox="true"/>
          <p:nvPr/>
        </p:nvSpPr>
        <p:spPr>
          <a:xfrm rot="0">
            <a:off x="1558540" y="2796059"/>
            <a:ext cx="2674348" cy="1045358"/>
          </a:xfrm>
          <a:prstGeom prst="rect">
            <a:avLst/>
          </a:prstGeom>
        </p:spPr>
        <p:txBody>
          <a:bodyPr anchor="t" rtlCol="false" tIns="0" lIns="0" bIns="0" rIns="0">
            <a:spAutoFit/>
          </a:bodyPr>
          <a:lstStyle/>
          <a:p>
            <a:pPr algn="l">
              <a:lnSpc>
                <a:spcPts val="7746"/>
              </a:lnSpc>
            </a:pPr>
            <a:r>
              <a:rPr lang="en-US" sz="8420" b="true">
                <a:solidFill>
                  <a:srgbClr val="707070"/>
                </a:solidFill>
                <a:latin typeface="Open Sans Bold"/>
                <a:ea typeface="Open Sans Bold"/>
                <a:cs typeface="Open Sans Bold"/>
                <a:sym typeface="Open Sans Bold"/>
              </a:rPr>
              <a:t>Next </a:t>
            </a:r>
          </a:p>
        </p:txBody>
      </p:sp>
      <p:sp>
        <p:nvSpPr>
          <p:cNvPr name="TextBox 8" id="8"/>
          <p:cNvSpPr txBox="true"/>
          <p:nvPr/>
        </p:nvSpPr>
        <p:spPr>
          <a:xfrm rot="0">
            <a:off x="4430285" y="3508113"/>
            <a:ext cx="4213461" cy="1045358"/>
          </a:xfrm>
          <a:prstGeom prst="rect">
            <a:avLst/>
          </a:prstGeom>
        </p:spPr>
        <p:txBody>
          <a:bodyPr anchor="t" rtlCol="false" tIns="0" lIns="0" bIns="0" rIns="0">
            <a:spAutoFit/>
          </a:bodyPr>
          <a:lstStyle/>
          <a:p>
            <a:pPr algn="l">
              <a:lnSpc>
                <a:spcPts val="7746"/>
              </a:lnSpc>
            </a:pPr>
            <a:r>
              <a:rPr lang="en-US" sz="8420" b="true">
                <a:solidFill>
                  <a:srgbClr val="259D84"/>
                </a:solidFill>
                <a:latin typeface="Open Sans Bold"/>
                <a:ea typeface="Open Sans Bold"/>
                <a:cs typeface="Open Sans Bold"/>
                <a:sym typeface="Open Sans Bold"/>
              </a:rPr>
              <a:t>Steps</a:t>
            </a:r>
          </a:p>
        </p:txBody>
      </p:sp>
      <p:sp>
        <p:nvSpPr>
          <p:cNvPr name="TextBox 9" id="9"/>
          <p:cNvSpPr txBox="true"/>
          <p:nvPr/>
        </p:nvSpPr>
        <p:spPr>
          <a:xfrm rot="0">
            <a:off x="1112258" y="5656081"/>
            <a:ext cx="7531487" cy="2724404"/>
          </a:xfrm>
          <a:prstGeom prst="rect">
            <a:avLst/>
          </a:prstGeom>
        </p:spPr>
        <p:txBody>
          <a:bodyPr anchor="t" rtlCol="false" tIns="0" lIns="0" bIns="0" rIns="0">
            <a:spAutoFit/>
          </a:bodyPr>
          <a:lstStyle/>
          <a:p>
            <a:pPr algn="l" marL="483617" indent="-241808" lvl="1">
              <a:lnSpc>
                <a:spcPts val="3136"/>
              </a:lnSpc>
              <a:buFont typeface="Arial"/>
              <a:buChar char="•"/>
            </a:pPr>
            <a:r>
              <a:rPr lang="en-US" sz="2240">
                <a:solidFill>
                  <a:srgbClr val="373737"/>
                </a:solidFill>
                <a:latin typeface="Open Sans"/>
                <a:ea typeface="Open Sans"/>
                <a:cs typeface="Open Sans"/>
                <a:sym typeface="Open Sans"/>
              </a:rPr>
              <a:t>Expand medical databa</a:t>
            </a:r>
            <a:r>
              <a:rPr lang="en-US" sz="2240">
                <a:solidFill>
                  <a:srgbClr val="373737"/>
                </a:solidFill>
                <a:latin typeface="Open Sans"/>
                <a:ea typeface="Open Sans"/>
                <a:cs typeface="Open Sans"/>
                <a:sym typeface="Open Sans"/>
              </a:rPr>
              <a:t>se for broader diagnostic coverage</a:t>
            </a:r>
          </a:p>
          <a:p>
            <a:pPr algn="l" marL="483617" indent="-241808" lvl="1">
              <a:lnSpc>
                <a:spcPts val="3136"/>
              </a:lnSpc>
              <a:buFont typeface="Arial"/>
              <a:buChar char="•"/>
            </a:pPr>
            <a:r>
              <a:rPr lang="en-US" sz="2240">
                <a:solidFill>
                  <a:srgbClr val="373737"/>
                </a:solidFill>
                <a:latin typeface="Open Sans"/>
                <a:ea typeface="Open Sans"/>
                <a:cs typeface="Open Sans"/>
                <a:sym typeface="Open Sans"/>
              </a:rPr>
              <a:t>Refine models by combining RAG and fine-tuned approaches</a:t>
            </a:r>
          </a:p>
          <a:p>
            <a:pPr algn="l" marL="483617" indent="-241808" lvl="1">
              <a:lnSpc>
                <a:spcPts val="3136"/>
              </a:lnSpc>
              <a:buFont typeface="Arial"/>
              <a:buChar char="•"/>
            </a:pPr>
            <a:r>
              <a:rPr lang="en-US" sz="2240">
                <a:solidFill>
                  <a:srgbClr val="373737"/>
                </a:solidFill>
                <a:latin typeface="Open Sans"/>
                <a:ea typeface="Open Sans"/>
                <a:cs typeface="Open Sans"/>
                <a:sym typeface="Open Sans"/>
              </a:rPr>
              <a:t>Add multi-language support for diverse users</a:t>
            </a:r>
          </a:p>
          <a:p>
            <a:pPr algn="l" marL="483617" indent="-241808" lvl="1">
              <a:lnSpc>
                <a:spcPts val="3136"/>
              </a:lnSpc>
              <a:buFont typeface="Arial"/>
              <a:buChar char="•"/>
            </a:pPr>
            <a:r>
              <a:rPr lang="en-US" sz="2240">
                <a:solidFill>
                  <a:srgbClr val="373737"/>
                </a:solidFill>
                <a:latin typeface="Open Sans"/>
                <a:ea typeface="Open Sans"/>
                <a:cs typeface="Open Sans"/>
                <a:sym typeface="Open Sans"/>
              </a:rPr>
              <a:t>Develop a mobile app for better accessibility</a:t>
            </a:r>
          </a:p>
          <a:p>
            <a:pPr algn="l" marL="483617" indent="-241808" lvl="1">
              <a:lnSpc>
                <a:spcPts val="3136"/>
              </a:lnSpc>
              <a:buFont typeface="Arial"/>
              <a:buChar char="•"/>
            </a:pPr>
            <a:r>
              <a:rPr lang="en-US" sz="2240">
                <a:solidFill>
                  <a:srgbClr val="373737"/>
                </a:solidFill>
                <a:latin typeface="Open Sans"/>
                <a:ea typeface="Open Sans"/>
                <a:cs typeface="Open Sans"/>
                <a:sym typeface="Open Sans"/>
              </a:rPr>
              <a:t>Enhance data privacy protections</a:t>
            </a:r>
          </a:p>
        </p:txBody>
      </p:sp>
      <p:sp>
        <p:nvSpPr>
          <p:cNvPr name="TextBox 10" id="1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B3A3A"/>
                </a:solidFill>
                <a:latin typeface="Open Sans Medium"/>
                <a:ea typeface="Open Sans Medium"/>
                <a:cs typeface="Open Sans Medium"/>
                <a:sym typeface="Open Sans Medium"/>
              </a:rPr>
              <a:t>Home</a:t>
            </a:r>
          </a:p>
        </p:txBody>
      </p:sp>
      <p:sp>
        <p:nvSpPr>
          <p:cNvPr name="TextBox 11" id="1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2" id="1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13" id="1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grpSp>
        <p:nvGrpSpPr>
          <p:cNvPr name="Group 14" id="14"/>
          <p:cNvGrpSpPr/>
          <p:nvPr/>
        </p:nvGrpSpPr>
        <p:grpSpPr>
          <a:xfrm rot="-5400000">
            <a:off x="-651702" y="8506649"/>
            <a:ext cx="1948521" cy="2471962"/>
            <a:chOff x="0" y="0"/>
            <a:chExt cx="513191" cy="651052"/>
          </a:xfrm>
        </p:grpSpPr>
        <p:sp>
          <p:nvSpPr>
            <p:cNvPr name="Freeform 15" id="15"/>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6" id="16"/>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TextBox 17" id="17"/>
          <p:cNvSpPr txBox="true"/>
          <p:nvPr/>
        </p:nvSpPr>
        <p:spPr>
          <a:xfrm rot="0">
            <a:off x="1028700" y="5020261"/>
            <a:ext cx="9192132" cy="396240"/>
          </a:xfrm>
          <a:prstGeom prst="rect">
            <a:avLst/>
          </a:prstGeom>
        </p:spPr>
        <p:txBody>
          <a:bodyPr anchor="t" rtlCol="false" tIns="0" lIns="0" bIns="0" rIns="0">
            <a:spAutoFit/>
          </a:bodyPr>
          <a:lstStyle/>
          <a:p>
            <a:pPr algn="l">
              <a:lnSpc>
                <a:spcPts val="3359"/>
              </a:lnSpc>
            </a:pPr>
            <a:r>
              <a:rPr lang="en-US" sz="2399" b="true">
                <a:solidFill>
                  <a:srgbClr val="373737"/>
                </a:solidFill>
                <a:latin typeface="Open Sans Bold"/>
                <a:ea typeface="Open Sans Bold"/>
                <a:cs typeface="Open Sans Bold"/>
                <a:sym typeface="Open Sans Bold"/>
              </a:rPr>
              <a:t>Several key enhancements</a:t>
            </a:r>
          </a:p>
        </p:txBody>
      </p:sp>
      <p:sp>
        <p:nvSpPr>
          <p:cNvPr name="Freeform 18" id="18"/>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9" id="19"/>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20" id="20"/>
          <p:cNvGrpSpPr/>
          <p:nvPr/>
        </p:nvGrpSpPr>
        <p:grpSpPr>
          <a:xfrm rot="0">
            <a:off x="1511636" y="814686"/>
            <a:ext cx="3051408" cy="704756"/>
            <a:chOff x="0" y="0"/>
            <a:chExt cx="4068544" cy="939675"/>
          </a:xfrm>
        </p:grpSpPr>
        <p:sp>
          <p:nvSpPr>
            <p:cNvPr name="TextBox 21" id="21"/>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2" id="22"/>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a:grpSpLocks noChangeAspect="true"/>
          </p:cNvGrpSpPr>
          <p:nvPr/>
        </p:nvGrpSpPr>
        <p:grpSpPr>
          <a:xfrm rot="0">
            <a:off x="12730370" y="2272825"/>
            <a:ext cx="6411518" cy="12686290"/>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70707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8CFBDA"/>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8CFBDA"/>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
        <p:nvSpPr>
          <p:cNvPr name="Freeform 33" id="33"/>
          <p:cNvSpPr/>
          <p:nvPr/>
        </p:nvSpPr>
        <p:spPr>
          <a:xfrm flipH="false" flipV="false" rot="0">
            <a:off x="13986943" y="4631313"/>
            <a:ext cx="3726353" cy="3684432"/>
          </a:xfrm>
          <a:custGeom>
            <a:avLst/>
            <a:gdLst/>
            <a:ahLst/>
            <a:cxnLst/>
            <a:rect r="r" b="b" t="t" l="l"/>
            <a:pathLst>
              <a:path h="3684432" w="3726353">
                <a:moveTo>
                  <a:pt x="0" y="0"/>
                </a:moveTo>
                <a:lnTo>
                  <a:pt x="3726353" y="0"/>
                </a:lnTo>
                <a:lnTo>
                  <a:pt x="3726353" y="3684432"/>
                </a:lnTo>
                <a:lnTo>
                  <a:pt x="0" y="3684432"/>
                </a:lnTo>
                <a:lnTo>
                  <a:pt x="0" y="0"/>
                </a:lnTo>
                <a:close/>
              </a:path>
            </a:pathLst>
          </a:custGeom>
          <a:blipFill>
            <a:blip r:embed="rId8"/>
            <a:stretch>
              <a:fillRect l="0" t="0" r="0" b="0"/>
            </a:stretch>
          </a:blipFill>
        </p:spPr>
      </p:sp>
      <p:sp>
        <p:nvSpPr>
          <p:cNvPr name="Freeform 34" id="34"/>
          <p:cNvSpPr/>
          <p:nvPr/>
        </p:nvSpPr>
        <p:spPr>
          <a:xfrm flipH="false" flipV="false" rot="0">
            <a:off x="9714948" y="5567250"/>
            <a:ext cx="3968701" cy="4719750"/>
          </a:xfrm>
          <a:custGeom>
            <a:avLst/>
            <a:gdLst/>
            <a:ahLst/>
            <a:cxnLst/>
            <a:rect r="r" b="b" t="t" l="l"/>
            <a:pathLst>
              <a:path h="4719750" w="3968701">
                <a:moveTo>
                  <a:pt x="0" y="0"/>
                </a:moveTo>
                <a:lnTo>
                  <a:pt x="3968701" y="0"/>
                </a:lnTo>
                <a:lnTo>
                  <a:pt x="3968701" y="4719750"/>
                </a:lnTo>
                <a:lnTo>
                  <a:pt x="0" y="4719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14488954" y="5145494"/>
            <a:ext cx="2770346" cy="2656070"/>
          </a:xfrm>
          <a:custGeom>
            <a:avLst/>
            <a:gdLst/>
            <a:ahLst/>
            <a:cxnLst/>
            <a:rect r="r" b="b" t="t" l="l"/>
            <a:pathLst>
              <a:path h="2656070" w="2770346">
                <a:moveTo>
                  <a:pt x="0" y="0"/>
                </a:moveTo>
                <a:lnTo>
                  <a:pt x="2770346" y="0"/>
                </a:lnTo>
                <a:lnTo>
                  <a:pt x="2770346" y="2656070"/>
                </a:lnTo>
                <a:lnTo>
                  <a:pt x="0" y="26560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1162820">
            <a:off x="11431283" y="8758263"/>
            <a:ext cx="332628" cy="332628"/>
          </a:xfrm>
          <a:custGeom>
            <a:avLst/>
            <a:gdLst/>
            <a:ahLst/>
            <a:cxnLst/>
            <a:rect r="r" b="b" t="t" l="l"/>
            <a:pathLst>
              <a:path h="332628" w="332628">
                <a:moveTo>
                  <a:pt x="0" y="0"/>
                </a:moveTo>
                <a:lnTo>
                  <a:pt x="332628" y="0"/>
                </a:lnTo>
                <a:lnTo>
                  <a:pt x="332628" y="332628"/>
                </a:lnTo>
                <a:lnTo>
                  <a:pt x="0" y="3326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7" id="37"/>
          <p:cNvGrpSpPr/>
          <p:nvPr/>
        </p:nvGrpSpPr>
        <p:grpSpPr>
          <a:xfrm rot="0">
            <a:off x="14447598" y="8686907"/>
            <a:ext cx="3265699" cy="449749"/>
            <a:chOff x="0" y="0"/>
            <a:chExt cx="4354265" cy="599666"/>
          </a:xfrm>
        </p:grpSpPr>
        <p:sp>
          <p:nvSpPr>
            <p:cNvPr name="TextBox 38" id="38"/>
            <p:cNvSpPr txBox="true"/>
            <p:nvPr/>
          </p:nvSpPr>
          <p:spPr>
            <a:xfrm rot="0">
              <a:off x="0" y="76200"/>
              <a:ext cx="2787017" cy="523466"/>
            </a:xfrm>
            <a:prstGeom prst="rect">
              <a:avLst/>
            </a:prstGeom>
          </p:spPr>
          <p:txBody>
            <a:bodyPr anchor="t" rtlCol="false" tIns="0" lIns="0" bIns="0" rIns="0">
              <a:spAutoFit/>
            </a:bodyPr>
            <a:lstStyle/>
            <a:p>
              <a:pPr algn="l">
                <a:lnSpc>
                  <a:spcPts val="2732"/>
                </a:lnSpc>
              </a:pPr>
              <a:r>
                <a:rPr lang="en-US" sz="2970" b="true">
                  <a:solidFill>
                    <a:srgbClr val="259D84"/>
                  </a:solidFill>
                  <a:latin typeface="Open Sans Bold"/>
                  <a:ea typeface="Open Sans Bold"/>
                  <a:cs typeface="Open Sans Bold"/>
                  <a:sym typeface="Open Sans Bold"/>
                </a:rPr>
                <a:t>CLINIXBOT</a:t>
              </a:r>
            </a:p>
          </p:txBody>
        </p:sp>
        <p:sp>
          <p:nvSpPr>
            <p:cNvPr name="TextBox 39" id="39"/>
            <p:cNvSpPr txBox="true"/>
            <p:nvPr/>
          </p:nvSpPr>
          <p:spPr>
            <a:xfrm rot="0">
              <a:off x="2831483" y="76200"/>
              <a:ext cx="1522782" cy="523466"/>
            </a:xfrm>
            <a:prstGeom prst="rect">
              <a:avLst/>
            </a:prstGeom>
          </p:spPr>
          <p:txBody>
            <a:bodyPr anchor="t" rtlCol="false" tIns="0" lIns="0" bIns="0" rIns="0">
              <a:spAutoFit/>
            </a:bodyPr>
            <a:lstStyle/>
            <a:p>
              <a:pPr algn="l">
                <a:lnSpc>
                  <a:spcPts val="2732"/>
                </a:lnSpc>
              </a:pPr>
              <a:r>
                <a:rPr lang="en-US" sz="2970" b="true">
                  <a:solidFill>
                    <a:srgbClr val="707070"/>
                  </a:solidFill>
                  <a:latin typeface="Open Sans Bold"/>
                  <a:ea typeface="Open Sans Bold"/>
                  <a:cs typeface="Open Sans Bold"/>
                  <a:sym typeface="Open Sans Bold"/>
                </a:rPr>
                <a:t>APP</a:t>
              </a:r>
            </a:p>
          </p:txBody>
        </p:sp>
      </p:gr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12633046" y="2847795"/>
            <a:ext cx="4944997" cy="49449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46" t="0" r="-25046" b="0"/>
              </a:stretch>
            </a:blipFill>
          </p:spPr>
        </p:sp>
      </p:grpSp>
      <p:grpSp>
        <p:nvGrpSpPr>
          <p:cNvPr name="Group 6" id="6"/>
          <p:cNvGrpSpPr/>
          <p:nvPr/>
        </p:nvGrpSpPr>
        <p:grpSpPr>
          <a:xfrm rot="5400000">
            <a:off x="11606067" y="5371816"/>
            <a:ext cx="2157004" cy="4841952"/>
            <a:chOff x="0" y="0"/>
            <a:chExt cx="758447" cy="1702531"/>
          </a:xfrm>
        </p:grpSpPr>
        <p:sp>
          <p:nvSpPr>
            <p:cNvPr name="Freeform 7" id="7"/>
            <p:cNvSpPr/>
            <p:nvPr/>
          </p:nvSpPr>
          <p:spPr>
            <a:xfrm flipH="false" flipV="false" rot="0">
              <a:off x="0" y="0"/>
              <a:ext cx="758447" cy="1702531"/>
            </a:xfrm>
            <a:custGeom>
              <a:avLst/>
              <a:gdLst/>
              <a:ahLst/>
              <a:cxnLst/>
              <a:rect r="r" b="b" t="t" l="l"/>
              <a:pathLst>
                <a:path h="1702531" w="758447">
                  <a:moveTo>
                    <a:pt x="172282" y="0"/>
                  </a:moveTo>
                  <a:lnTo>
                    <a:pt x="586166" y="0"/>
                  </a:lnTo>
                  <a:cubicBezTo>
                    <a:pt x="681314" y="0"/>
                    <a:pt x="758447" y="77133"/>
                    <a:pt x="758447" y="172282"/>
                  </a:cubicBezTo>
                  <a:lnTo>
                    <a:pt x="758447" y="1530250"/>
                  </a:lnTo>
                  <a:cubicBezTo>
                    <a:pt x="758447" y="1625398"/>
                    <a:pt x="681314" y="1702531"/>
                    <a:pt x="586166" y="1702531"/>
                  </a:cubicBezTo>
                  <a:lnTo>
                    <a:pt x="172282" y="1702531"/>
                  </a:lnTo>
                  <a:cubicBezTo>
                    <a:pt x="77133" y="1702531"/>
                    <a:pt x="0" y="1625398"/>
                    <a:pt x="0" y="1530250"/>
                  </a:cubicBezTo>
                  <a:lnTo>
                    <a:pt x="0" y="172282"/>
                  </a:lnTo>
                  <a:cubicBezTo>
                    <a:pt x="0" y="77133"/>
                    <a:pt x="77133" y="0"/>
                    <a:pt x="172282"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8" id="8"/>
            <p:cNvSpPr txBox="true"/>
            <p:nvPr/>
          </p:nvSpPr>
          <p:spPr>
            <a:xfrm>
              <a:off x="0" y="-28575"/>
              <a:ext cx="758447" cy="1731106"/>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5400000">
            <a:off x="-823219" y="9173213"/>
            <a:ext cx="1610916" cy="1781089"/>
            <a:chOff x="0" y="0"/>
            <a:chExt cx="424274" cy="469093"/>
          </a:xfrm>
        </p:grpSpPr>
        <p:sp>
          <p:nvSpPr>
            <p:cNvPr name="Freeform 10" id="10"/>
            <p:cNvSpPr/>
            <p:nvPr/>
          </p:nvSpPr>
          <p:spPr>
            <a:xfrm flipH="false" flipV="false" rot="0">
              <a:off x="0" y="0"/>
              <a:ext cx="424274" cy="469094"/>
            </a:xfrm>
            <a:custGeom>
              <a:avLst/>
              <a:gdLst/>
              <a:ahLst/>
              <a:cxnLst/>
              <a:rect r="r" b="b" t="t" l="l"/>
              <a:pathLst>
                <a:path h="469094" w="424274">
                  <a:moveTo>
                    <a:pt x="212137" y="0"/>
                  </a:moveTo>
                  <a:lnTo>
                    <a:pt x="212137" y="0"/>
                  </a:lnTo>
                  <a:cubicBezTo>
                    <a:pt x="329297" y="0"/>
                    <a:pt x="424274" y="94977"/>
                    <a:pt x="424274" y="212137"/>
                  </a:cubicBezTo>
                  <a:lnTo>
                    <a:pt x="424274" y="256956"/>
                  </a:lnTo>
                  <a:cubicBezTo>
                    <a:pt x="424274" y="374117"/>
                    <a:pt x="329297" y="469094"/>
                    <a:pt x="212137" y="469094"/>
                  </a:cubicBezTo>
                  <a:lnTo>
                    <a:pt x="212137" y="469094"/>
                  </a:lnTo>
                  <a:cubicBezTo>
                    <a:pt x="155875" y="469094"/>
                    <a:pt x="101917" y="446743"/>
                    <a:pt x="62134" y="406960"/>
                  </a:cubicBezTo>
                  <a:cubicBezTo>
                    <a:pt x="22350" y="367177"/>
                    <a:pt x="0" y="313219"/>
                    <a:pt x="0" y="256956"/>
                  </a:cubicBezTo>
                  <a:lnTo>
                    <a:pt x="0" y="212137"/>
                  </a:lnTo>
                  <a:cubicBezTo>
                    <a:pt x="0" y="155875"/>
                    <a:pt x="22350" y="101917"/>
                    <a:pt x="62134" y="62134"/>
                  </a:cubicBezTo>
                  <a:cubicBezTo>
                    <a:pt x="101917" y="22350"/>
                    <a:pt x="155875" y="0"/>
                    <a:pt x="212137" y="0"/>
                  </a:cubicBezTo>
                  <a:close/>
                </a:path>
              </a:pathLst>
            </a:custGeom>
            <a:gradFill rotWithShape="true">
              <a:gsLst>
                <a:gs pos="0">
                  <a:srgbClr val="306FC2">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1" id="11"/>
            <p:cNvSpPr txBox="true"/>
            <p:nvPr/>
          </p:nvSpPr>
          <p:spPr>
            <a:xfrm>
              <a:off x="0" y="-28575"/>
              <a:ext cx="424274" cy="497668"/>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3" id="13"/>
          <p:cNvGrpSpPr/>
          <p:nvPr/>
        </p:nvGrpSpPr>
        <p:grpSpPr>
          <a:xfrm rot="0">
            <a:off x="1651325" y="814686"/>
            <a:ext cx="3051408" cy="704756"/>
            <a:chOff x="0" y="0"/>
            <a:chExt cx="4068544" cy="939675"/>
          </a:xfrm>
        </p:grpSpPr>
        <p:sp>
          <p:nvSpPr>
            <p:cNvPr name="TextBox 14" id="14"/>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5" id="15"/>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true" flipV="false" rot="0">
            <a:off x="14653943" y="6000503"/>
            <a:ext cx="3232607" cy="4114800"/>
          </a:xfrm>
          <a:custGeom>
            <a:avLst/>
            <a:gdLst/>
            <a:ahLst/>
            <a:cxnLst/>
            <a:rect r="r" b="b" t="t" l="l"/>
            <a:pathLst>
              <a:path h="4114800" w="3232607">
                <a:moveTo>
                  <a:pt x="3232607" y="0"/>
                </a:moveTo>
                <a:lnTo>
                  <a:pt x="0" y="0"/>
                </a:lnTo>
                <a:lnTo>
                  <a:pt x="0" y="4114800"/>
                </a:lnTo>
                <a:lnTo>
                  <a:pt x="3232607" y="4114800"/>
                </a:lnTo>
                <a:lnTo>
                  <a:pt x="32326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558540" y="3759563"/>
            <a:ext cx="10379197" cy="6355740"/>
          </a:xfrm>
          <a:prstGeom prst="rect">
            <a:avLst/>
          </a:prstGeom>
        </p:spPr>
        <p:txBody>
          <a:bodyPr anchor="t" rtlCol="false" tIns="0" lIns="0" bIns="0" rIns="0">
            <a:spAutoFit/>
          </a:bodyPr>
          <a:lstStyle/>
          <a:p>
            <a:pPr algn="l">
              <a:lnSpc>
                <a:spcPts val="3008"/>
              </a:lnSpc>
            </a:pPr>
            <a:r>
              <a:rPr lang="en-US" sz="2149">
                <a:solidFill>
                  <a:srgbClr val="373737"/>
                </a:solidFill>
                <a:latin typeface="Open Sans"/>
                <a:ea typeface="Open Sans"/>
                <a:cs typeface="Open Sans"/>
                <a:sym typeface="Open Sans"/>
              </a:rPr>
              <a:t>ClinixBot is an AI-powered, multilingual chatbot designed to assist </a:t>
            </a:r>
            <a:r>
              <a:rPr lang="en-US" sz="2149">
                <a:solidFill>
                  <a:srgbClr val="373737"/>
                </a:solidFill>
                <a:latin typeface="Open Sans"/>
                <a:ea typeface="Open Sans"/>
                <a:cs typeface="Open Sans"/>
                <a:sym typeface="Open Sans"/>
              </a:rPr>
              <a:t>users with early health decisions through a friendly, conversational interface.</a:t>
            </a:r>
          </a:p>
          <a:p>
            <a:pPr algn="l">
              <a:lnSpc>
                <a:spcPts val="2456"/>
              </a:lnSpc>
            </a:pPr>
          </a:p>
          <a:p>
            <a:pPr algn="l">
              <a:lnSpc>
                <a:spcPts val="3008"/>
              </a:lnSpc>
            </a:pPr>
            <a:r>
              <a:rPr lang="en-US" sz="2149">
                <a:solidFill>
                  <a:srgbClr val="373737"/>
                </a:solidFill>
                <a:latin typeface="Open Sans"/>
                <a:ea typeface="Open Sans"/>
                <a:cs typeface="Open Sans"/>
                <a:sym typeface="Open Sans"/>
              </a:rPr>
              <a:t>It provides:</a:t>
            </a:r>
          </a:p>
          <a:p>
            <a:pPr algn="l">
              <a:lnSpc>
                <a:spcPts val="2728"/>
              </a:lnSpc>
            </a:pPr>
          </a:p>
          <a:p>
            <a:pPr algn="l" marL="463970" indent="-231985" lvl="1">
              <a:lnSpc>
                <a:spcPts val="3008"/>
              </a:lnSpc>
              <a:buFont typeface="Arial"/>
              <a:buChar char="•"/>
            </a:pPr>
            <a:r>
              <a:rPr lang="en-US" sz="2149">
                <a:solidFill>
                  <a:srgbClr val="373737"/>
                </a:solidFill>
                <a:latin typeface="Open Sans"/>
                <a:ea typeface="Open Sans"/>
                <a:cs typeface="Open Sans"/>
                <a:sym typeface="Open Sans"/>
              </a:rPr>
              <a:t>AI-driven symptom interpretation</a:t>
            </a:r>
          </a:p>
          <a:p>
            <a:pPr algn="l">
              <a:lnSpc>
                <a:spcPts val="3008"/>
              </a:lnSpc>
            </a:pPr>
          </a:p>
          <a:p>
            <a:pPr algn="l" marL="463970" indent="-231985" lvl="1">
              <a:lnSpc>
                <a:spcPts val="3008"/>
              </a:lnSpc>
              <a:buFont typeface="Arial"/>
              <a:buChar char="•"/>
            </a:pPr>
            <a:r>
              <a:rPr lang="en-US" sz="2149">
                <a:solidFill>
                  <a:srgbClr val="373737"/>
                </a:solidFill>
                <a:latin typeface="Open Sans"/>
                <a:ea typeface="Open Sans"/>
                <a:cs typeface="Open Sans"/>
                <a:sym typeface="Open Sans"/>
              </a:rPr>
              <a:t>Preliminary diagnosis</a:t>
            </a:r>
          </a:p>
          <a:p>
            <a:pPr algn="l">
              <a:lnSpc>
                <a:spcPts val="3008"/>
              </a:lnSpc>
            </a:pPr>
          </a:p>
          <a:p>
            <a:pPr algn="l" marL="463970" indent="-231985" lvl="1">
              <a:lnSpc>
                <a:spcPts val="3008"/>
              </a:lnSpc>
              <a:buFont typeface="Arial"/>
              <a:buChar char="•"/>
            </a:pPr>
            <a:r>
              <a:rPr lang="en-US" sz="2149">
                <a:solidFill>
                  <a:srgbClr val="373737"/>
                </a:solidFill>
                <a:latin typeface="Open Sans"/>
                <a:ea typeface="Open Sans"/>
                <a:cs typeface="Open Sans"/>
                <a:sym typeface="Open Sans"/>
              </a:rPr>
              <a:t>Medication guidance</a:t>
            </a:r>
          </a:p>
          <a:p>
            <a:pPr algn="l">
              <a:lnSpc>
                <a:spcPts val="3008"/>
              </a:lnSpc>
            </a:pPr>
          </a:p>
          <a:p>
            <a:pPr algn="l" marL="463970" indent="-231985" lvl="1">
              <a:lnSpc>
                <a:spcPts val="3008"/>
              </a:lnSpc>
              <a:buFont typeface="Arial"/>
              <a:buChar char="•"/>
            </a:pPr>
            <a:r>
              <a:rPr lang="en-US" sz="2149">
                <a:solidFill>
                  <a:srgbClr val="373737"/>
                </a:solidFill>
                <a:latin typeface="Open Sans"/>
                <a:ea typeface="Open Sans"/>
                <a:cs typeface="Open Sans"/>
                <a:sym typeface="Open Sans"/>
              </a:rPr>
              <a:t>Nearby hospital and pharmacy locators</a:t>
            </a:r>
          </a:p>
          <a:p>
            <a:pPr algn="l">
              <a:lnSpc>
                <a:spcPts val="3008"/>
              </a:lnSpc>
            </a:pPr>
          </a:p>
          <a:p>
            <a:pPr algn="l" marL="463970" indent="-231985" lvl="1">
              <a:lnSpc>
                <a:spcPts val="3008"/>
              </a:lnSpc>
              <a:buFont typeface="Arial"/>
              <a:buChar char="•"/>
            </a:pPr>
            <a:r>
              <a:rPr lang="en-US" sz="2149">
                <a:solidFill>
                  <a:srgbClr val="373737"/>
                </a:solidFill>
                <a:latin typeface="Open Sans"/>
                <a:ea typeface="Open Sans"/>
                <a:cs typeface="Open Sans"/>
                <a:sym typeface="Open Sans"/>
              </a:rPr>
              <a:t>Interactive health data visualizations</a:t>
            </a:r>
          </a:p>
          <a:p>
            <a:pPr algn="l">
              <a:lnSpc>
                <a:spcPts val="3008"/>
              </a:lnSpc>
            </a:pPr>
          </a:p>
          <a:p>
            <a:pPr algn="l">
              <a:lnSpc>
                <a:spcPts val="3008"/>
              </a:lnSpc>
            </a:pPr>
            <a:r>
              <a:rPr lang="en-US" sz="2149">
                <a:solidFill>
                  <a:srgbClr val="373737"/>
                </a:solidFill>
                <a:latin typeface="Open Sans"/>
                <a:ea typeface="Open Sans"/>
                <a:cs typeface="Open Sans"/>
                <a:sym typeface="Open Sans"/>
              </a:rPr>
              <a:t>Our vision is to democratize healthcare information access, reduce unnecessary ER visits, and support smarter triage at the community level.</a:t>
            </a:r>
          </a:p>
        </p:txBody>
      </p:sp>
      <p:sp>
        <p:nvSpPr>
          <p:cNvPr name="Freeform 18" id="18"/>
          <p:cNvSpPr/>
          <p:nvPr/>
        </p:nvSpPr>
        <p:spPr>
          <a:xfrm flipH="false" flipV="false" rot="578683">
            <a:off x="16527154" y="8475208"/>
            <a:ext cx="299544" cy="299544"/>
          </a:xfrm>
          <a:custGeom>
            <a:avLst/>
            <a:gdLst/>
            <a:ahLst/>
            <a:cxnLst/>
            <a:rect r="r" b="b" t="t" l="l"/>
            <a:pathLst>
              <a:path h="299544" w="299544">
                <a:moveTo>
                  <a:pt x="0" y="0"/>
                </a:moveTo>
                <a:lnTo>
                  <a:pt x="299544" y="0"/>
                </a:lnTo>
                <a:lnTo>
                  <a:pt x="299544" y="299543"/>
                </a:lnTo>
                <a:lnTo>
                  <a:pt x="0" y="2995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651325" y="1927379"/>
            <a:ext cx="13002618" cy="1442085"/>
          </a:xfrm>
          <a:prstGeom prst="rect">
            <a:avLst/>
          </a:prstGeom>
        </p:spPr>
        <p:txBody>
          <a:bodyPr anchor="t" rtlCol="false" tIns="0" lIns="0" bIns="0" rIns="0">
            <a:spAutoFit/>
          </a:bodyPr>
          <a:lstStyle/>
          <a:p>
            <a:pPr algn="l">
              <a:lnSpc>
                <a:spcPts val="5520"/>
              </a:lnSpc>
            </a:pPr>
            <a:r>
              <a:rPr lang="en-US" sz="6000" b="true">
                <a:solidFill>
                  <a:srgbClr val="707070"/>
                </a:solidFill>
                <a:latin typeface="Open Sans Bold"/>
                <a:ea typeface="Open Sans Bold"/>
                <a:cs typeface="Open Sans Bold"/>
                <a:sym typeface="Open Sans Bold"/>
              </a:rPr>
              <a:t>Reimagining Patient Engagement </a:t>
            </a:r>
          </a:p>
          <a:p>
            <a:pPr algn="l">
              <a:lnSpc>
                <a:spcPts val="5520"/>
              </a:lnSpc>
            </a:pPr>
            <a:r>
              <a:rPr lang="en-US" sz="6000" b="true">
                <a:solidFill>
                  <a:srgbClr val="707070"/>
                </a:solidFill>
                <a:latin typeface="Open Sans Bold"/>
                <a:ea typeface="Open Sans Bold"/>
                <a:cs typeface="Open Sans Bold"/>
                <a:sym typeface="Open Sans Bold"/>
              </a:rPr>
              <a:t>in Primary Care</a:t>
            </a:r>
          </a:p>
        </p:txBody>
      </p:sp>
      <p:sp>
        <p:nvSpPr>
          <p:cNvPr name="TextBox 20" id="20"/>
          <p:cNvSpPr txBox="true"/>
          <p:nvPr/>
        </p:nvSpPr>
        <p:spPr>
          <a:xfrm rot="0">
            <a:off x="10612150" y="7005095"/>
            <a:ext cx="4041792" cy="1619885"/>
          </a:xfrm>
          <a:prstGeom prst="rect">
            <a:avLst/>
          </a:prstGeom>
        </p:spPr>
        <p:txBody>
          <a:bodyPr anchor="t" rtlCol="false" tIns="0" lIns="0" bIns="0" rIns="0">
            <a:spAutoFit/>
          </a:bodyPr>
          <a:lstStyle/>
          <a:p>
            <a:pPr algn="ctr" marL="0" indent="0" lvl="0">
              <a:lnSpc>
                <a:spcPts val="2620"/>
              </a:lnSpc>
            </a:pPr>
            <a:r>
              <a:rPr lang="en-US" b="true" sz="2000">
                <a:solidFill>
                  <a:srgbClr val="373737"/>
                </a:solidFill>
                <a:latin typeface="Open Sans Bold"/>
                <a:ea typeface="Open Sans Bold"/>
                <a:cs typeface="Open Sans Bold"/>
                <a:sym typeface="Open Sans Bold"/>
              </a:rPr>
              <a:t>Built with GPT-4 Tu</a:t>
            </a:r>
            <a:r>
              <a:rPr lang="en-US" b="true" sz="2000" strike="noStrike" u="none">
                <a:solidFill>
                  <a:srgbClr val="373737"/>
                </a:solidFill>
                <a:latin typeface="Open Sans Bold"/>
                <a:ea typeface="Open Sans Bold"/>
                <a:cs typeface="Open Sans Bold"/>
                <a:sym typeface="Open Sans Bold"/>
              </a:rPr>
              <a:t>rbo and LangChain RAG, it supports Chinese version and English, </a:t>
            </a:r>
          </a:p>
          <a:p>
            <a:pPr algn="ctr" marL="0" indent="0" lvl="0">
              <a:lnSpc>
                <a:spcPts val="2620"/>
              </a:lnSpc>
            </a:pPr>
            <a:r>
              <a:rPr lang="en-US" b="true" sz="2000" strike="noStrike" u="none">
                <a:solidFill>
                  <a:srgbClr val="373737"/>
                </a:solidFill>
                <a:latin typeface="Open Sans Bold"/>
                <a:ea typeface="Open Sans Bold"/>
                <a:cs typeface="Open Sans Bold"/>
                <a:sym typeface="Open Sans Bold"/>
              </a:rPr>
              <a:t>improving accessibility for diverse populations.</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6807214" y="5557810"/>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4" id="14"/>
          <p:cNvSpPr/>
          <p:nvPr/>
        </p:nvSpPr>
        <p:spPr>
          <a:xfrm flipH="false" flipV="false" rot="0">
            <a:off x="322559" y="1981098"/>
            <a:ext cx="561323" cy="1172722"/>
          </a:xfrm>
          <a:custGeom>
            <a:avLst/>
            <a:gdLst/>
            <a:ahLst/>
            <a:cxnLst/>
            <a:rect r="r" b="b" t="t" l="l"/>
            <a:pathLst>
              <a:path h="1172722" w="561323">
                <a:moveTo>
                  <a:pt x="0" y="0"/>
                </a:moveTo>
                <a:lnTo>
                  <a:pt x="561323" y="0"/>
                </a:lnTo>
                <a:lnTo>
                  <a:pt x="561323" y="1172722"/>
                </a:lnTo>
                <a:lnTo>
                  <a:pt x="0" y="117272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5" id="15"/>
          <p:cNvGrpSpPr/>
          <p:nvPr/>
        </p:nvGrpSpPr>
        <p:grpSpPr>
          <a:xfrm rot="0">
            <a:off x="1558540" y="814686"/>
            <a:ext cx="3051408" cy="704756"/>
            <a:chOff x="0" y="0"/>
            <a:chExt cx="4068544" cy="939675"/>
          </a:xfrm>
        </p:grpSpPr>
        <p:sp>
          <p:nvSpPr>
            <p:cNvPr name="TextBox 16" id="16"/>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7" id="17"/>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a:grpSpLocks noChangeAspect="true"/>
          </p:cNvGrpSpPr>
          <p:nvPr/>
        </p:nvGrpSpPr>
        <p:grpSpPr>
          <a:xfrm rot="0">
            <a:off x="6967343" y="4342230"/>
            <a:ext cx="6797322" cy="5586218"/>
            <a:chOff x="0" y="0"/>
            <a:chExt cx="5702300" cy="4686300"/>
          </a:xfrm>
        </p:grpSpPr>
        <p:sp>
          <p:nvSpPr>
            <p:cNvPr name="Freeform 19" id="19"/>
            <p:cNvSpPr/>
            <p:nvPr/>
          </p:nvSpPr>
          <p:spPr>
            <a:xfrm flipH="false" flipV="false" rot="0">
              <a:off x="0" y="3797300"/>
              <a:ext cx="5702300" cy="889000"/>
            </a:xfrm>
            <a:custGeom>
              <a:avLst/>
              <a:gdLst/>
              <a:ahLst/>
              <a:cxnLst/>
              <a:rect r="r" b="b" t="t" l="l"/>
              <a:pathLst>
                <a:path h="889000" w="5702300">
                  <a:moveTo>
                    <a:pt x="0" y="0"/>
                  </a:moveTo>
                  <a:lnTo>
                    <a:pt x="0" y="774700"/>
                  </a:lnTo>
                  <a:cubicBezTo>
                    <a:pt x="0" y="838200"/>
                    <a:pt x="50800" y="889000"/>
                    <a:pt x="114300" y="889000"/>
                  </a:cubicBezTo>
                  <a:lnTo>
                    <a:pt x="5588000" y="889000"/>
                  </a:lnTo>
                  <a:cubicBezTo>
                    <a:pt x="5651500" y="889000"/>
                    <a:pt x="5702300" y="838200"/>
                    <a:pt x="5702300" y="774700"/>
                  </a:cubicBezTo>
                  <a:lnTo>
                    <a:pt x="5702300" y="0"/>
                  </a:lnTo>
                  <a:lnTo>
                    <a:pt x="0" y="0"/>
                  </a:lnTo>
                  <a:close/>
                </a:path>
              </a:pathLst>
            </a:custGeom>
            <a:solidFill>
              <a:srgbClr val="232323"/>
            </a:solidFill>
          </p:spPr>
        </p:sp>
        <p:sp>
          <p:nvSpPr>
            <p:cNvPr name="Freeform 20" id="20"/>
            <p:cNvSpPr/>
            <p:nvPr/>
          </p:nvSpPr>
          <p:spPr>
            <a:xfrm flipH="false" flipV="false" rot="0">
              <a:off x="0" y="0"/>
              <a:ext cx="5702300" cy="3797300"/>
            </a:xfrm>
            <a:custGeom>
              <a:avLst/>
              <a:gdLst/>
              <a:ahLst/>
              <a:cxnLst/>
              <a:rect r="r" b="b" t="t" l="l"/>
              <a:pathLst>
                <a:path h="3797300" w="5702300">
                  <a:moveTo>
                    <a:pt x="5588000" y="0"/>
                  </a:moveTo>
                  <a:lnTo>
                    <a:pt x="114300" y="0"/>
                  </a:lnTo>
                  <a:cubicBezTo>
                    <a:pt x="50800" y="0"/>
                    <a:pt x="0" y="50800"/>
                    <a:pt x="0" y="114300"/>
                  </a:cubicBezTo>
                  <a:lnTo>
                    <a:pt x="0" y="3797300"/>
                  </a:lnTo>
                  <a:lnTo>
                    <a:pt x="5702300" y="3797300"/>
                  </a:lnTo>
                  <a:lnTo>
                    <a:pt x="5702300" y="114300"/>
                  </a:lnTo>
                  <a:cubicBezTo>
                    <a:pt x="5702300" y="50800"/>
                    <a:pt x="5651500" y="0"/>
                    <a:pt x="5588000" y="0"/>
                  </a:cubicBezTo>
                  <a:close/>
                </a:path>
              </a:pathLst>
            </a:custGeom>
            <a:blipFill>
              <a:blip r:embed="rId7"/>
              <a:stretch>
                <a:fillRect l="-1028" t="0" r="-1028" b="0"/>
              </a:stretch>
            </a:blipFill>
          </p:spPr>
        </p:sp>
      </p:grpSp>
      <p:sp>
        <p:nvSpPr>
          <p:cNvPr name="Freeform 21" id="21"/>
          <p:cNvSpPr/>
          <p:nvPr/>
        </p:nvSpPr>
        <p:spPr>
          <a:xfrm flipH="true" flipV="false" rot="0">
            <a:off x="12485048" y="5955470"/>
            <a:ext cx="4628098" cy="4114800"/>
          </a:xfrm>
          <a:custGeom>
            <a:avLst/>
            <a:gdLst/>
            <a:ahLst/>
            <a:cxnLst/>
            <a:rect r="r" b="b" t="t" l="l"/>
            <a:pathLst>
              <a:path h="4114800" w="4628098">
                <a:moveTo>
                  <a:pt x="4628098" y="0"/>
                </a:moveTo>
                <a:lnTo>
                  <a:pt x="0" y="0"/>
                </a:lnTo>
                <a:lnTo>
                  <a:pt x="0" y="4114800"/>
                </a:lnTo>
                <a:lnTo>
                  <a:pt x="4628098" y="4114800"/>
                </a:lnTo>
                <a:lnTo>
                  <a:pt x="462809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558540" y="1703168"/>
            <a:ext cx="6592201" cy="1650897"/>
          </a:xfrm>
          <a:prstGeom prst="rect">
            <a:avLst/>
          </a:prstGeom>
        </p:spPr>
        <p:txBody>
          <a:bodyPr anchor="t" rtlCol="false" tIns="0" lIns="0" bIns="0" rIns="0">
            <a:spAutoFit/>
          </a:bodyPr>
          <a:lstStyle/>
          <a:p>
            <a:pPr algn="l">
              <a:lnSpc>
                <a:spcPts val="12124"/>
              </a:lnSpc>
            </a:pPr>
            <a:r>
              <a:rPr lang="en-US" sz="13178" b="true">
                <a:solidFill>
                  <a:srgbClr val="707070"/>
                </a:solidFill>
                <a:latin typeface="Open Sans Bold"/>
                <a:ea typeface="Open Sans Bold"/>
                <a:cs typeface="Open Sans Bold"/>
                <a:sym typeface="Open Sans Bold"/>
              </a:rPr>
              <a:t>Thank</a:t>
            </a:r>
          </a:p>
        </p:txBody>
      </p:sp>
      <p:sp>
        <p:nvSpPr>
          <p:cNvPr name="TextBox 23" id="23"/>
          <p:cNvSpPr txBox="true"/>
          <p:nvPr/>
        </p:nvSpPr>
        <p:spPr>
          <a:xfrm rot="0">
            <a:off x="7660518" y="1703168"/>
            <a:ext cx="4666826" cy="1650897"/>
          </a:xfrm>
          <a:prstGeom prst="rect">
            <a:avLst/>
          </a:prstGeom>
        </p:spPr>
        <p:txBody>
          <a:bodyPr anchor="t" rtlCol="false" tIns="0" lIns="0" bIns="0" rIns="0">
            <a:spAutoFit/>
          </a:bodyPr>
          <a:lstStyle/>
          <a:p>
            <a:pPr algn="l">
              <a:lnSpc>
                <a:spcPts val="12124"/>
              </a:lnSpc>
            </a:pPr>
            <a:r>
              <a:rPr lang="en-US" sz="13178" b="true">
                <a:solidFill>
                  <a:srgbClr val="259D84"/>
                </a:solidFill>
                <a:latin typeface="Open Sans Bold"/>
                <a:ea typeface="Open Sans Bold"/>
                <a:cs typeface="Open Sans Bold"/>
                <a:sym typeface="Open Sans Bold"/>
              </a:rPr>
              <a:t>You</a:t>
            </a:r>
          </a:p>
        </p:txBody>
      </p:sp>
      <p:sp>
        <p:nvSpPr>
          <p:cNvPr name="TextBox 24" id="24"/>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B3A3A"/>
                </a:solidFill>
                <a:latin typeface="Open Sans Medium"/>
                <a:ea typeface="Open Sans Medium"/>
                <a:cs typeface="Open Sans Medium"/>
                <a:sym typeface="Open Sans Medium"/>
              </a:rPr>
              <a:t>Home</a:t>
            </a:r>
          </a:p>
        </p:txBody>
      </p:sp>
      <p:sp>
        <p:nvSpPr>
          <p:cNvPr name="TextBox 25" id="25"/>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6" id="26"/>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7" id="27"/>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8" id="28"/>
          <p:cNvSpPr txBox="true"/>
          <p:nvPr/>
        </p:nvSpPr>
        <p:spPr>
          <a:xfrm rot="0">
            <a:off x="1575949" y="3557370"/>
            <a:ext cx="11609844" cy="727710"/>
          </a:xfrm>
          <a:prstGeom prst="rect">
            <a:avLst/>
          </a:prstGeom>
        </p:spPr>
        <p:txBody>
          <a:bodyPr anchor="t" rtlCol="false" tIns="0" lIns="0" bIns="0" rIns="0">
            <a:spAutoFit/>
          </a:bodyPr>
          <a:lstStyle/>
          <a:p>
            <a:pPr algn="ctr">
              <a:lnSpc>
                <a:spcPts val="2940"/>
              </a:lnSpc>
            </a:pPr>
            <a:r>
              <a:rPr lang="en-US" b="true" sz="2100">
                <a:solidFill>
                  <a:srgbClr val="000000"/>
                </a:solidFill>
                <a:latin typeface="Open Sans Medium"/>
                <a:ea typeface="Open Sans Medium"/>
                <a:cs typeface="Open Sans Medium"/>
                <a:sym typeface="Open Sans Medium"/>
              </a:rPr>
              <a:t>VISIT OUR GITHUB PAGE TO LEARN MORE：</a:t>
            </a:r>
            <a:r>
              <a:rPr lang="en-US" b="true" sz="2100" u="sng">
                <a:solidFill>
                  <a:srgbClr val="000000"/>
                </a:solidFill>
                <a:latin typeface="Open Sans Medium"/>
                <a:ea typeface="Open Sans Medium"/>
                <a:cs typeface="Open Sans Medium"/>
                <a:sym typeface="Open Sans Medium"/>
                <a:hlinkClick r:id="rId10" tooltip="https://github.com/AdelineMiao/ClinixBot"/>
              </a:rPr>
              <a:t>HTTPS://GITHUB.COM/ADELINEMIAO/CLINIXBOT</a:t>
            </a:r>
          </a:p>
          <a:p>
            <a:pPr algn="ctr">
              <a:lnSpc>
                <a:spcPts val="2940"/>
              </a:lnSpc>
              <a:spcBef>
                <a:spcPct val="0"/>
              </a:spcBef>
            </a:pP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8281243">
            <a:off x="16394865" y="864899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5400000">
            <a:off x="-795528" y="9195170"/>
            <a:ext cx="1591057" cy="1717316"/>
            <a:chOff x="0" y="0"/>
            <a:chExt cx="419044" cy="452297"/>
          </a:xfrm>
        </p:grpSpPr>
        <p:sp>
          <p:nvSpPr>
            <p:cNvPr name="Freeform 8" id="8"/>
            <p:cNvSpPr/>
            <p:nvPr/>
          </p:nvSpPr>
          <p:spPr>
            <a:xfrm flipH="false" flipV="false" rot="0">
              <a:off x="0" y="0"/>
              <a:ext cx="419044" cy="452297"/>
            </a:xfrm>
            <a:custGeom>
              <a:avLst/>
              <a:gdLst/>
              <a:ahLst/>
              <a:cxnLst/>
              <a:rect r="r" b="b" t="t" l="l"/>
              <a:pathLst>
                <a:path h="452297" w="419044">
                  <a:moveTo>
                    <a:pt x="209522" y="0"/>
                  </a:moveTo>
                  <a:lnTo>
                    <a:pt x="209522" y="0"/>
                  </a:lnTo>
                  <a:cubicBezTo>
                    <a:pt x="265091" y="0"/>
                    <a:pt x="318383" y="22075"/>
                    <a:pt x="357676" y="61368"/>
                  </a:cubicBezTo>
                  <a:cubicBezTo>
                    <a:pt x="396969" y="100661"/>
                    <a:pt x="419044" y="153953"/>
                    <a:pt x="419044" y="209522"/>
                  </a:cubicBezTo>
                  <a:lnTo>
                    <a:pt x="419044" y="242775"/>
                  </a:lnTo>
                  <a:cubicBezTo>
                    <a:pt x="419044" y="358491"/>
                    <a:pt x="325238" y="452297"/>
                    <a:pt x="209522" y="452297"/>
                  </a:cubicBezTo>
                  <a:lnTo>
                    <a:pt x="209522" y="452297"/>
                  </a:lnTo>
                  <a:cubicBezTo>
                    <a:pt x="93806" y="452297"/>
                    <a:pt x="0" y="358491"/>
                    <a:pt x="0" y="242775"/>
                  </a:cubicBezTo>
                  <a:lnTo>
                    <a:pt x="0" y="209522"/>
                  </a:lnTo>
                  <a:cubicBezTo>
                    <a:pt x="0" y="93806"/>
                    <a:pt x="93806" y="0"/>
                    <a:pt x="209522"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9" id="9"/>
            <p:cNvSpPr txBox="true"/>
            <p:nvPr/>
          </p:nvSpPr>
          <p:spPr>
            <a:xfrm>
              <a:off x="0" y="-28575"/>
              <a:ext cx="419044" cy="480872"/>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695768" y="3052296"/>
            <a:ext cx="13903902" cy="2091204"/>
            <a:chOff x="0" y="0"/>
            <a:chExt cx="4888902" cy="735311"/>
          </a:xfrm>
        </p:grpSpPr>
        <p:sp>
          <p:nvSpPr>
            <p:cNvPr name="Freeform 11" id="11"/>
            <p:cNvSpPr/>
            <p:nvPr/>
          </p:nvSpPr>
          <p:spPr>
            <a:xfrm flipH="false" flipV="false" rot="0">
              <a:off x="0" y="0"/>
              <a:ext cx="4888902" cy="735311"/>
            </a:xfrm>
            <a:custGeom>
              <a:avLst/>
              <a:gdLst/>
              <a:ahLst/>
              <a:cxnLst/>
              <a:rect r="r" b="b" t="t" l="l"/>
              <a:pathLst>
                <a:path h="735311" w="4888902">
                  <a:moveTo>
                    <a:pt x="11693" y="0"/>
                  </a:moveTo>
                  <a:lnTo>
                    <a:pt x="4877209" y="0"/>
                  </a:lnTo>
                  <a:cubicBezTo>
                    <a:pt x="4880310" y="0"/>
                    <a:pt x="4883284" y="1232"/>
                    <a:pt x="4885477" y="3425"/>
                  </a:cubicBezTo>
                  <a:cubicBezTo>
                    <a:pt x="4887670" y="5618"/>
                    <a:pt x="4888902" y="8592"/>
                    <a:pt x="4888902" y="11693"/>
                  </a:cubicBezTo>
                  <a:lnTo>
                    <a:pt x="4888902" y="723618"/>
                  </a:lnTo>
                  <a:cubicBezTo>
                    <a:pt x="4888902" y="726719"/>
                    <a:pt x="4887670" y="729693"/>
                    <a:pt x="4885477" y="731886"/>
                  </a:cubicBezTo>
                  <a:cubicBezTo>
                    <a:pt x="4883284" y="734079"/>
                    <a:pt x="4880310" y="735311"/>
                    <a:pt x="4877209" y="735311"/>
                  </a:cubicBezTo>
                  <a:lnTo>
                    <a:pt x="11693" y="735311"/>
                  </a:lnTo>
                  <a:cubicBezTo>
                    <a:pt x="5235" y="735311"/>
                    <a:pt x="0" y="730076"/>
                    <a:pt x="0" y="723618"/>
                  </a:cubicBezTo>
                  <a:lnTo>
                    <a:pt x="0" y="11693"/>
                  </a:lnTo>
                  <a:cubicBezTo>
                    <a:pt x="0" y="5235"/>
                    <a:pt x="5235" y="0"/>
                    <a:pt x="11693" y="0"/>
                  </a:cubicBezTo>
                  <a:close/>
                </a:path>
              </a:pathLst>
            </a:custGeom>
            <a:solidFill>
              <a:srgbClr val="E9E8E4"/>
            </a:solidFill>
          </p:spPr>
        </p:sp>
        <p:sp>
          <p:nvSpPr>
            <p:cNvPr name="TextBox 12" id="12"/>
            <p:cNvSpPr txBox="true"/>
            <p:nvPr/>
          </p:nvSpPr>
          <p:spPr>
            <a:xfrm>
              <a:off x="0" y="-28575"/>
              <a:ext cx="4888902" cy="763886"/>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695768" y="5601440"/>
            <a:ext cx="9237013" cy="3093939"/>
            <a:chOff x="0" y="0"/>
            <a:chExt cx="3247926" cy="1087893"/>
          </a:xfrm>
        </p:grpSpPr>
        <p:sp>
          <p:nvSpPr>
            <p:cNvPr name="Freeform 14" id="14"/>
            <p:cNvSpPr/>
            <p:nvPr/>
          </p:nvSpPr>
          <p:spPr>
            <a:xfrm flipH="false" flipV="false" rot="0">
              <a:off x="0" y="0"/>
              <a:ext cx="3247927" cy="1087893"/>
            </a:xfrm>
            <a:custGeom>
              <a:avLst/>
              <a:gdLst/>
              <a:ahLst/>
              <a:cxnLst/>
              <a:rect r="r" b="b" t="t" l="l"/>
              <a:pathLst>
                <a:path h="1087893" w="3247927">
                  <a:moveTo>
                    <a:pt x="17601" y="0"/>
                  </a:moveTo>
                  <a:lnTo>
                    <a:pt x="3230325" y="0"/>
                  </a:lnTo>
                  <a:cubicBezTo>
                    <a:pt x="3234994" y="0"/>
                    <a:pt x="3239470" y="1854"/>
                    <a:pt x="3242771" y="5155"/>
                  </a:cubicBezTo>
                  <a:cubicBezTo>
                    <a:pt x="3246072" y="8456"/>
                    <a:pt x="3247927" y="12933"/>
                    <a:pt x="3247927" y="17601"/>
                  </a:cubicBezTo>
                  <a:lnTo>
                    <a:pt x="3247927" y="1070292"/>
                  </a:lnTo>
                  <a:cubicBezTo>
                    <a:pt x="3247927" y="1074960"/>
                    <a:pt x="3246072" y="1079437"/>
                    <a:pt x="3242771" y="1082738"/>
                  </a:cubicBezTo>
                  <a:cubicBezTo>
                    <a:pt x="3239470" y="1086039"/>
                    <a:pt x="3234994" y="1087893"/>
                    <a:pt x="3230325" y="1087893"/>
                  </a:cubicBezTo>
                  <a:lnTo>
                    <a:pt x="17601" y="1087893"/>
                  </a:lnTo>
                  <a:cubicBezTo>
                    <a:pt x="12933" y="1087893"/>
                    <a:pt x="8456" y="1086039"/>
                    <a:pt x="5155" y="1082738"/>
                  </a:cubicBezTo>
                  <a:cubicBezTo>
                    <a:pt x="1854" y="1079437"/>
                    <a:pt x="0" y="1074960"/>
                    <a:pt x="0" y="1070292"/>
                  </a:cubicBezTo>
                  <a:lnTo>
                    <a:pt x="0" y="17601"/>
                  </a:lnTo>
                  <a:cubicBezTo>
                    <a:pt x="0" y="12933"/>
                    <a:pt x="1854" y="8456"/>
                    <a:pt x="5155" y="5155"/>
                  </a:cubicBezTo>
                  <a:cubicBezTo>
                    <a:pt x="8456" y="1854"/>
                    <a:pt x="12933" y="0"/>
                    <a:pt x="17601" y="0"/>
                  </a:cubicBezTo>
                  <a:close/>
                </a:path>
              </a:pathLst>
            </a:custGeom>
            <a:gradFill rotWithShape="true">
              <a:gsLst>
                <a:gs pos="0">
                  <a:srgbClr val="30C2B7">
                    <a:alpha val="100000"/>
                  </a:srgbClr>
                </a:gs>
                <a:gs pos="50000">
                  <a:srgbClr val="70E1A6">
                    <a:alpha val="100000"/>
                  </a:srgbClr>
                </a:gs>
                <a:gs pos="100000">
                  <a:srgbClr val="96EFC1">
                    <a:alpha val="100000"/>
                  </a:srgbClr>
                </a:gs>
              </a:gsLst>
              <a:lin ang="0"/>
            </a:gradFill>
          </p:spPr>
        </p:sp>
        <p:sp>
          <p:nvSpPr>
            <p:cNvPr name="TextBox 15" id="15"/>
            <p:cNvSpPr txBox="true"/>
            <p:nvPr/>
          </p:nvSpPr>
          <p:spPr>
            <a:xfrm>
              <a:off x="0" y="-28575"/>
              <a:ext cx="3247926" cy="1116468"/>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0">
            <a:off x="17937915" y="4504344"/>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17" id="17"/>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18" id="18"/>
          <p:cNvGrpSpPr/>
          <p:nvPr/>
        </p:nvGrpSpPr>
        <p:grpSpPr>
          <a:xfrm rot="0">
            <a:off x="1558540" y="814686"/>
            <a:ext cx="3051408" cy="704756"/>
            <a:chOff x="0" y="0"/>
            <a:chExt cx="4068544" cy="939675"/>
          </a:xfrm>
        </p:grpSpPr>
        <p:sp>
          <p:nvSpPr>
            <p:cNvPr name="TextBox 19" id="19"/>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0" id="20"/>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1" id="21"/>
          <p:cNvSpPr/>
          <p:nvPr/>
        </p:nvSpPr>
        <p:spPr>
          <a:xfrm flipH="false" flipV="false" rot="0">
            <a:off x="11879941" y="5601440"/>
            <a:ext cx="3209672" cy="4114800"/>
          </a:xfrm>
          <a:custGeom>
            <a:avLst/>
            <a:gdLst/>
            <a:ahLst/>
            <a:cxnLst/>
            <a:rect r="r" b="b" t="t" l="l"/>
            <a:pathLst>
              <a:path h="4114800" w="3209672">
                <a:moveTo>
                  <a:pt x="0" y="0"/>
                </a:moveTo>
                <a:lnTo>
                  <a:pt x="3209672" y="0"/>
                </a:lnTo>
                <a:lnTo>
                  <a:pt x="320967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218422" y="5143500"/>
            <a:ext cx="954692" cy="1373657"/>
          </a:xfrm>
          <a:custGeom>
            <a:avLst/>
            <a:gdLst/>
            <a:ahLst/>
            <a:cxnLst/>
            <a:rect r="r" b="b" t="t" l="l"/>
            <a:pathLst>
              <a:path h="1373657" w="954692">
                <a:moveTo>
                  <a:pt x="0" y="0"/>
                </a:moveTo>
                <a:lnTo>
                  <a:pt x="954692" y="0"/>
                </a:lnTo>
                <a:lnTo>
                  <a:pt x="954692" y="1373657"/>
                </a:lnTo>
                <a:lnTo>
                  <a:pt x="0" y="13736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823702" y="3153967"/>
            <a:ext cx="13482902" cy="1595755"/>
          </a:xfrm>
          <a:prstGeom prst="rect">
            <a:avLst/>
          </a:prstGeom>
        </p:spPr>
        <p:txBody>
          <a:bodyPr anchor="t" rtlCol="false" tIns="0" lIns="0" bIns="0" rIns="0">
            <a:spAutoFit/>
          </a:bodyPr>
          <a:lstStyle/>
          <a:p>
            <a:pPr algn="l" marL="474979" indent="-237490" lvl="1">
              <a:lnSpc>
                <a:spcPts val="4399"/>
              </a:lnSpc>
              <a:buFont typeface="Arial"/>
              <a:buChar char="•"/>
            </a:pPr>
            <a:r>
              <a:rPr lang="en-US" sz="2199">
                <a:solidFill>
                  <a:srgbClr val="373737"/>
                </a:solidFill>
                <a:latin typeface="Open Sans"/>
                <a:ea typeface="Open Sans"/>
                <a:cs typeface="Open Sans"/>
                <a:sym typeface="Open Sans"/>
              </a:rPr>
              <a:t>Millions delay or avoid care due to cost, confusion, or language barriers. </a:t>
            </a:r>
          </a:p>
          <a:p>
            <a:pPr algn="l" marL="474979" indent="-237490" lvl="1">
              <a:lnSpc>
                <a:spcPts val="4399"/>
              </a:lnSpc>
              <a:buFont typeface="Arial"/>
              <a:buChar char="•"/>
            </a:pPr>
            <a:r>
              <a:rPr lang="en-US" sz="2199">
                <a:solidFill>
                  <a:srgbClr val="373737"/>
                </a:solidFill>
                <a:latin typeface="Open Sans"/>
                <a:ea typeface="Open Sans"/>
                <a:cs typeface="Open Sans"/>
                <a:sym typeface="Open Sans"/>
              </a:rPr>
              <a:t>70%+ of intusers search symptoms online, but results lack clinical context or personalization. </a:t>
            </a:r>
          </a:p>
          <a:p>
            <a:pPr algn="l" marL="474979" indent="-237490" lvl="1">
              <a:lnSpc>
                <a:spcPts val="4399"/>
              </a:lnSpc>
              <a:buFont typeface="Arial"/>
              <a:buChar char="•"/>
            </a:pPr>
            <a:r>
              <a:rPr lang="en-US" sz="2199">
                <a:solidFill>
                  <a:srgbClr val="373737"/>
                </a:solidFill>
                <a:latin typeface="Open Sans"/>
                <a:ea typeface="Open Sans"/>
                <a:cs typeface="Open Sans"/>
                <a:sym typeface="Open Sans"/>
              </a:rPr>
              <a:t>Overburdened healthcare systems struggle with initial triage, especially in under-resourced settings.</a:t>
            </a:r>
          </a:p>
        </p:txBody>
      </p:sp>
      <p:sp>
        <p:nvSpPr>
          <p:cNvPr name="TextBox 24" id="24"/>
          <p:cNvSpPr txBox="true"/>
          <p:nvPr/>
        </p:nvSpPr>
        <p:spPr>
          <a:xfrm rot="0">
            <a:off x="2029498" y="5873398"/>
            <a:ext cx="8210587" cy="2606548"/>
          </a:xfrm>
          <a:prstGeom prst="rect">
            <a:avLst/>
          </a:prstGeom>
        </p:spPr>
        <p:txBody>
          <a:bodyPr anchor="t" rtlCol="false" tIns="0" lIns="0" bIns="0" rIns="0">
            <a:spAutoFit/>
          </a:bodyPr>
          <a:lstStyle/>
          <a:p>
            <a:pPr algn="l">
              <a:lnSpc>
                <a:spcPts val="4399"/>
              </a:lnSpc>
            </a:pPr>
            <a:r>
              <a:rPr lang="en-US" sz="2199">
                <a:solidFill>
                  <a:srgbClr val="373737"/>
                </a:solidFill>
                <a:latin typeface="Open Sans"/>
                <a:ea typeface="Open Sans"/>
                <a:cs typeface="Open Sans"/>
                <a:sym typeface="Open Sans"/>
              </a:rPr>
              <a:t>ClinixBot addresses these issues by offering:</a:t>
            </a:r>
          </a:p>
          <a:p>
            <a:pPr algn="l" marL="474979" indent="-237490" lvl="1">
              <a:lnSpc>
                <a:spcPts val="4399"/>
              </a:lnSpc>
              <a:buFont typeface="Arial"/>
              <a:buChar char="•"/>
            </a:pPr>
            <a:r>
              <a:rPr lang="en-US" sz="2199">
                <a:solidFill>
                  <a:srgbClr val="373737"/>
                </a:solidFill>
                <a:latin typeface="Open Sans"/>
                <a:ea typeface="Open Sans"/>
                <a:cs typeface="Open Sans"/>
                <a:sym typeface="Open Sans"/>
              </a:rPr>
              <a:t>Safe, AI-supported pre-diagnostic guidance</a:t>
            </a:r>
          </a:p>
          <a:p>
            <a:pPr algn="l" marL="474979" indent="-237490" lvl="1">
              <a:lnSpc>
                <a:spcPts val="4399"/>
              </a:lnSpc>
              <a:buFont typeface="Arial"/>
              <a:buChar char="•"/>
            </a:pPr>
            <a:r>
              <a:rPr lang="en-US" sz="2199">
                <a:solidFill>
                  <a:srgbClr val="373737"/>
                </a:solidFill>
                <a:latin typeface="Open Sans"/>
                <a:ea typeface="Open Sans"/>
                <a:cs typeface="Open Sans"/>
                <a:sym typeface="Open Sans"/>
              </a:rPr>
              <a:t>Multilingual dialogue and easy navigation</a:t>
            </a:r>
          </a:p>
          <a:p>
            <a:pPr algn="l" marL="474979" indent="-237490" lvl="1">
              <a:lnSpc>
                <a:spcPts val="4399"/>
              </a:lnSpc>
              <a:buFont typeface="Arial"/>
              <a:buChar char="•"/>
            </a:pPr>
            <a:r>
              <a:rPr lang="en-US" sz="2199">
                <a:solidFill>
                  <a:srgbClr val="373737"/>
                </a:solidFill>
                <a:latin typeface="Open Sans"/>
                <a:ea typeface="Open Sans"/>
                <a:cs typeface="Open Sans"/>
                <a:sym typeface="Open Sans"/>
              </a:rPr>
              <a:t>A platform for both public and professional adaptation</a:t>
            </a:r>
          </a:p>
          <a:p>
            <a:pPr algn="ctr">
              <a:lnSpc>
                <a:spcPts val="2881"/>
              </a:lnSpc>
            </a:pPr>
          </a:p>
        </p:txBody>
      </p:sp>
      <p:sp>
        <p:nvSpPr>
          <p:cNvPr name="TextBox 25" id="25"/>
          <p:cNvSpPr txBox="true"/>
          <p:nvPr/>
        </p:nvSpPr>
        <p:spPr>
          <a:xfrm rot="0">
            <a:off x="1572101" y="1905934"/>
            <a:ext cx="16365814" cy="758889"/>
          </a:xfrm>
          <a:prstGeom prst="rect">
            <a:avLst/>
          </a:prstGeom>
        </p:spPr>
        <p:txBody>
          <a:bodyPr anchor="t" rtlCol="false" tIns="0" lIns="0" bIns="0" rIns="0">
            <a:spAutoFit/>
          </a:bodyPr>
          <a:lstStyle/>
          <a:p>
            <a:pPr algn="l">
              <a:lnSpc>
                <a:spcPts val="5587"/>
              </a:lnSpc>
            </a:pPr>
            <a:r>
              <a:rPr lang="en-US" sz="6073" b="true">
                <a:solidFill>
                  <a:srgbClr val="707070"/>
                </a:solidFill>
                <a:latin typeface="Open Sans Bold"/>
                <a:ea typeface="Open Sans Bold"/>
                <a:cs typeface="Open Sans Bold"/>
                <a:sym typeface="Open Sans Bold"/>
              </a:rPr>
              <a:t>The Healthcare Access &amp; Decision Gap</a:t>
            </a:r>
          </a:p>
        </p:txBody>
      </p:sp>
      <p:sp>
        <p:nvSpPr>
          <p:cNvPr name="Freeform 26" id="26"/>
          <p:cNvSpPr/>
          <p:nvPr/>
        </p:nvSpPr>
        <p:spPr>
          <a:xfrm flipH="false" flipV="false" rot="0">
            <a:off x="13332126" y="8542728"/>
            <a:ext cx="305303" cy="305303"/>
          </a:xfrm>
          <a:custGeom>
            <a:avLst/>
            <a:gdLst/>
            <a:ahLst/>
            <a:cxnLst/>
            <a:rect r="r" b="b" t="t" l="l"/>
            <a:pathLst>
              <a:path h="305303" w="305303">
                <a:moveTo>
                  <a:pt x="0" y="0"/>
                </a:moveTo>
                <a:lnTo>
                  <a:pt x="305302" y="0"/>
                </a:lnTo>
                <a:lnTo>
                  <a:pt x="305302" y="305302"/>
                </a:lnTo>
                <a:lnTo>
                  <a:pt x="0" y="3053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TextBox 4" id="4"/>
          <p:cNvSpPr txBox="true"/>
          <p:nvPr/>
        </p:nvSpPr>
        <p:spPr>
          <a:xfrm rot="0">
            <a:off x="4365809" y="2496674"/>
            <a:ext cx="4058093" cy="1017811"/>
          </a:xfrm>
          <a:prstGeom prst="rect">
            <a:avLst/>
          </a:prstGeom>
        </p:spPr>
        <p:txBody>
          <a:bodyPr anchor="t" rtlCol="false" tIns="0" lIns="0" bIns="0" rIns="0">
            <a:spAutoFit/>
          </a:bodyPr>
          <a:lstStyle/>
          <a:p>
            <a:pPr algn="l">
              <a:lnSpc>
                <a:spcPts val="7463"/>
              </a:lnSpc>
            </a:pPr>
            <a:r>
              <a:rPr lang="en-US" sz="8112" b="true">
                <a:solidFill>
                  <a:srgbClr val="707070"/>
                </a:solidFill>
                <a:latin typeface="Open Sans Bold"/>
                <a:ea typeface="Open Sans Bold"/>
                <a:cs typeface="Open Sans Bold"/>
                <a:sym typeface="Open Sans Bold"/>
              </a:rPr>
              <a:t>About</a:t>
            </a:r>
          </a:p>
        </p:txBody>
      </p:sp>
      <p:sp>
        <p:nvSpPr>
          <p:cNvPr name="TextBox 5" id="5"/>
          <p:cNvSpPr txBox="true"/>
          <p:nvPr/>
        </p:nvSpPr>
        <p:spPr>
          <a:xfrm rot="0">
            <a:off x="8060290" y="2496674"/>
            <a:ext cx="9097741" cy="1017811"/>
          </a:xfrm>
          <a:prstGeom prst="rect">
            <a:avLst/>
          </a:prstGeom>
        </p:spPr>
        <p:txBody>
          <a:bodyPr anchor="t" rtlCol="false" tIns="0" lIns="0" bIns="0" rIns="0">
            <a:spAutoFit/>
          </a:bodyPr>
          <a:lstStyle/>
          <a:p>
            <a:pPr algn="l">
              <a:lnSpc>
                <a:spcPts val="7463"/>
              </a:lnSpc>
            </a:pPr>
            <a:r>
              <a:rPr lang="en-US" sz="8112" b="true">
                <a:solidFill>
                  <a:srgbClr val="259D84"/>
                </a:solidFill>
                <a:latin typeface="Open Sans Bold"/>
                <a:ea typeface="Open Sans Bold"/>
                <a:cs typeface="Open Sans Bold"/>
                <a:sym typeface="Open Sans Bold"/>
              </a:rPr>
              <a:t> Stakeholders</a:t>
            </a:r>
          </a:p>
        </p:txBody>
      </p:sp>
      <p:sp>
        <p:nvSpPr>
          <p:cNvPr name="TextBox 6" id="6"/>
          <p:cNvSpPr txBox="true"/>
          <p:nvPr/>
        </p:nvSpPr>
        <p:spPr>
          <a:xfrm rot="0">
            <a:off x="6394855" y="1857091"/>
            <a:ext cx="5569402" cy="404644"/>
          </a:xfrm>
          <a:prstGeom prst="rect">
            <a:avLst/>
          </a:prstGeom>
        </p:spPr>
        <p:txBody>
          <a:bodyPr anchor="t" rtlCol="false" tIns="0" lIns="0" bIns="0" rIns="0">
            <a:spAutoFit/>
          </a:bodyPr>
          <a:lstStyle/>
          <a:p>
            <a:pPr algn="ctr">
              <a:lnSpc>
                <a:spcPts val="3421"/>
              </a:lnSpc>
              <a:spcBef>
                <a:spcPct val="0"/>
              </a:spcBef>
            </a:pPr>
            <a:r>
              <a:rPr lang="en-US" b="true" sz="2444" spc="188">
                <a:solidFill>
                  <a:srgbClr val="373737"/>
                </a:solidFill>
                <a:latin typeface="Open Sans Medium"/>
                <a:ea typeface="Open Sans Medium"/>
                <a:cs typeface="Open Sans Medium"/>
                <a:sym typeface="Open Sans Medium"/>
              </a:rPr>
              <a:t>WHO IS OUR USER </a:t>
            </a:r>
          </a:p>
        </p:txBody>
      </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grpSp>
        <p:nvGrpSpPr>
          <p:cNvPr name="Group 13" id="13"/>
          <p:cNvGrpSpPr>
            <a:grpSpLocks noChangeAspect="true"/>
          </p:cNvGrpSpPr>
          <p:nvPr/>
        </p:nvGrpSpPr>
        <p:grpSpPr>
          <a:xfrm rot="0">
            <a:off x="6657681" y="4278976"/>
            <a:ext cx="4537786" cy="8978789"/>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3" id="23"/>
          <p:cNvGrpSpPr/>
          <p:nvPr/>
        </p:nvGrpSpPr>
        <p:grpSpPr>
          <a:xfrm rot="5400000">
            <a:off x="11231183" y="5045298"/>
            <a:ext cx="5539651" cy="4753833"/>
            <a:chOff x="0" y="0"/>
            <a:chExt cx="1947857" cy="1671547"/>
          </a:xfrm>
        </p:grpSpPr>
        <p:sp>
          <p:nvSpPr>
            <p:cNvPr name="Freeform 24" id="24"/>
            <p:cNvSpPr/>
            <p:nvPr/>
          </p:nvSpPr>
          <p:spPr>
            <a:xfrm flipH="false" flipV="false" rot="0">
              <a:off x="0" y="0"/>
              <a:ext cx="1947857" cy="1671547"/>
            </a:xfrm>
            <a:custGeom>
              <a:avLst/>
              <a:gdLst/>
              <a:ahLst/>
              <a:cxnLst/>
              <a:rect r="r" b="b" t="t" l="l"/>
              <a:pathLst>
                <a:path h="1671547" w="1947857">
                  <a:moveTo>
                    <a:pt x="67082" y="0"/>
                  </a:moveTo>
                  <a:lnTo>
                    <a:pt x="1880775" y="0"/>
                  </a:lnTo>
                  <a:cubicBezTo>
                    <a:pt x="1898566" y="0"/>
                    <a:pt x="1915629" y="7068"/>
                    <a:pt x="1928209" y="19648"/>
                  </a:cubicBezTo>
                  <a:cubicBezTo>
                    <a:pt x="1940789" y="32228"/>
                    <a:pt x="1947857" y="49291"/>
                    <a:pt x="1947857" y="67082"/>
                  </a:cubicBezTo>
                  <a:lnTo>
                    <a:pt x="1947857" y="1604464"/>
                  </a:lnTo>
                  <a:cubicBezTo>
                    <a:pt x="1947857" y="1622256"/>
                    <a:pt x="1940789" y="1639318"/>
                    <a:pt x="1928209" y="1651899"/>
                  </a:cubicBezTo>
                  <a:cubicBezTo>
                    <a:pt x="1915629" y="1664479"/>
                    <a:pt x="1898566" y="1671547"/>
                    <a:pt x="1880775" y="1671547"/>
                  </a:cubicBezTo>
                  <a:lnTo>
                    <a:pt x="67082" y="1671547"/>
                  </a:lnTo>
                  <a:cubicBezTo>
                    <a:pt x="49291" y="1671547"/>
                    <a:pt x="32228" y="1664479"/>
                    <a:pt x="19648" y="1651899"/>
                  </a:cubicBezTo>
                  <a:cubicBezTo>
                    <a:pt x="7068" y="1639318"/>
                    <a:pt x="0" y="1622256"/>
                    <a:pt x="0" y="1604464"/>
                  </a:cubicBezTo>
                  <a:lnTo>
                    <a:pt x="0" y="67082"/>
                  </a:lnTo>
                  <a:cubicBezTo>
                    <a:pt x="0" y="49291"/>
                    <a:pt x="7068" y="32228"/>
                    <a:pt x="19648" y="19648"/>
                  </a:cubicBezTo>
                  <a:cubicBezTo>
                    <a:pt x="32228" y="7068"/>
                    <a:pt x="49291" y="0"/>
                    <a:pt x="67082"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25" id="25"/>
            <p:cNvSpPr txBox="true"/>
            <p:nvPr/>
          </p:nvSpPr>
          <p:spPr>
            <a:xfrm>
              <a:off x="0" y="-28575"/>
              <a:ext cx="1947857" cy="1700122"/>
            </a:xfrm>
            <a:prstGeom prst="rect">
              <a:avLst/>
            </a:prstGeom>
          </p:spPr>
          <p:txBody>
            <a:bodyPr anchor="ctr" rtlCol="false" tIns="50800" lIns="50800" bIns="50800" rIns="50800"/>
            <a:lstStyle/>
            <a:p>
              <a:pPr algn="ctr">
                <a:lnSpc>
                  <a:spcPts val="2520"/>
                </a:lnSpc>
              </a:pPr>
            </a:p>
          </p:txBody>
        </p:sp>
      </p:grpSp>
      <p:grpSp>
        <p:nvGrpSpPr>
          <p:cNvPr name="Group 26" id="26"/>
          <p:cNvGrpSpPr/>
          <p:nvPr/>
        </p:nvGrpSpPr>
        <p:grpSpPr>
          <a:xfrm rot="5400000">
            <a:off x="1731988" y="4105527"/>
            <a:ext cx="4319670" cy="4666567"/>
            <a:chOff x="0" y="0"/>
            <a:chExt cx="1518886" cy="1640862"/>
          </a:xfrm>
        </p:grpSpPr>
        <p:sp>
          <p:nvSpPr>
            <p:cNvPr name="Freeform 27" id="27"/>
            <p:cNvSpPr/>
            <p:nvPr/>
          </p:nvSpPr>
          <p:spPr>
            <a:xfrm flipH="false" flipV="false" rot="0">
              <a:off x="0" y="0"/>
              <a:ext cx="1518886" cy="1640862"/>
            </a:xfrm>
            <a:custGeom>
              <a:avLst/>
              <a:gdLst/>
              <a:ahLst/>
              <a:cxnLst/>
              <a:rect r="r" b="b" t="t" l="l"/>
              <a:pathLst>
                <a:path h="1640862" w="1518886">
                  <a:moveTo>
                    <a:pt x="86028" y="0"/>
                  </a:moveTo>
                  <a:lnTo>
                    <a:pt x="1432858" y="0"/>
                  </a:lnTo>
                  <a:cubicBezTo>
                    <a:pt x="1480370" y="0"/>
                    <a:pt x="1518886" y="38516"/>
                    <a:pt x="1518886" y="86028"/>
                  </a:cubicBezTo>
                  <a:lnTo>
                    <a:pt x="1518886" y="1554834"/>
                  </a:lnTo>
                  <a:cubicBezTo>
                    <a:pt x="1518886" y="1602346"/>
                    <a:pt x="1480370" y="1640862"/>
                    <a:pt x="1432858" y="1640862"/>
                  </a:cubicBezTo>
                  <a:lnTo>
                    <a:pt x="86028" y="1640862"/>
                  </a:lnTo>
                  <a:cubicBezTo>
                    <a:pt x="38516" y="1640862"/>
                    <a:pt x="0" y="1602346"/>
                    <a:pt x="0" y="1554834"/>
                  </a:cubicBezTo>
                  <a:lnTo>
                    <a:pt x="0" y="86028"/>
                  </a:lnTo>
                  <a:cubicBezTo>
                    <a:pt x="0" y="38516"/>
                    <a:pt x="38516" y="0"/>
                    <a:pt x="86028"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28" id="28"/>
            <p:cNvSpPr txBox="true"/>
            <p:nvPr/>
          </p:nvSpPr>
          <p:spPr>
            <a:xfrm>
              <a:off x="0" y="-28575"/>
              <a:ext cx="1518886" cy="1669437"/>
            </a:xfrm>
            <a:prstGeom prst="rect">
              <a:avLst/>
            </a:prstGeom>
          </p:spPr>
          <p:txBody>
            <a:bodyPr anchor="ctr" rtlCol="false" tIns="50800" lIns="50800" bIns="50800" rIns="50800"/>
            <a:lstStyle/>
            <a:p>
              <a:pPr algn="ctr">
                <a:lnSpc>
                  <a:spcPts val="2520"/>
                </a:lnSpc>
              </a:pPr>
            </a:p>
          </p:txBody>
        </p:sp>
      </p:grpSp>
      <p:sp>
        <p:nvSpPr>
          <p:cNvPr name="TextBox 29" id="29"/>
          <p:cNvSpPr txBox="true"/>
          <p:nvPr/>
        </p:nvSpPr>
        <p:spPr>
          <a:xfrm rot="0">
            <a:off x="11964257" y="5081014"/>
            <a:ext cx="3003671" cy="291708"/>
          </a:xfrm>
          <a:prstGeom prst="rect">
            <a:avLst/>
          </a:prstGeom>
        </p:spPr>
        <p:txBody>
          <a:bodyPr anchor="t" rtlCol="false" tIns="0" lIns="0" bIns="0" rIns="0">
            <a:spAutoFit/>
          </a:bodyPr>
          <a:lstStyle/>
          <a:p>
            <a:pPr algn="l">
              <a:lnSpc>
                <a:spcPts val="2125"/>
              </a:lnSpc>
            </a:pPr>
            <a:r>
              <a:rPr lang="en-US" sz="2310" b="true">
                <a:solidFill>
                  <a:srgbClr val="373737"/>
                </a:solidFill>
                <a:latin typeface="Open Sans Bold"/>
                <a:ea typeface="Open Sans Bold"/>
                <a:cs typeface="Open Sans Bold"/>
                <a:sym typeface="Open Sans Bold"/>
              </a:rPr>
              <a:t>Core Stakeholders</a:t>
            </a:r>
          </a:p>
        </p:txBody>
      </p:sp>
      <p:sp>
        <p:nvSpPr>
          <p:cNvPr name="TextBox 30" id="30"/>
          <p:cNvSpPr txBox="true"/>
          <p:nvPr/>
        </p:nvSpPr>
        <p:spPr>
          <a:xfrm rot="0">
            <a:off x="2034553" y="4535110"/>
            <a:ext cx="2504586" cy="291708"/>
          </a:xfrm>
          <a:prstGeom prst="rect">
            <a:avLst/>
          </a:prstGeom>
        </p:spPr>
        <p:txBody>
          <a:bodyPr anchor="t" rtlCol="false" tIns="0" lIns="0" bIns="0" rIns="0">
            <a:spAutoFit/>
          </a:bodyPr>
          <a:lstStyle/>
          <a:p>
            <a:pPr algn="l">
              <a:lnSpc>
                <a:spcPts val="2125"/>
              </a:lnSpc>
            </a:pPr>
            <a:r>
              <a:rPr lang="en-US" sz="2310" b="true">
                <a:solidFill>
                  <a:srgbClr val="373737"/>
                </a:solidFill>
                <a:latin typeface="Open Sans Bold"/>
                <a:ea typeface="Open Sans Bold"/>
                <a:cs typeface="Open Sans Bold"/>
                <a:sym typeface="Open Sans Bold"/>
              </a:rPr>
              <a:t>Target Users</a:t>
            </a:r>
          </a:p>
        </p:txBody>
      </p:sp>
      <p:sp>
        <p:nvSpPr>
          <p:cNvPr name="TextBox 31" id="31"/>
          <p:cNvSpPr txBox="true"/>
          <p:nvPr/>
        </p:nvSpPr>
        <p:spPr>
          <a:xfrm rot="0">
            <a:off x="1855821" y="5086350"/>
            <a:ext cx="4030336" cy="3578352"/>
          </a:xfrm>
          <a:prstGeom prst="rect">
            <a:avLst/>
          </a:prstGeom>
        </p:spPr>
        <p:txBody>
          <a:bodyPr anchor="t" rtlCol="false" tIns="0" lIns="0" bIns="0" rIns="0">
            <a:spAutoFit/>
          </a:bodyPr>
          <a:lstStyle/>
          <a:p>
            <a:pPr algn="l" marL="410211" indent="-205106" lvl="1">
              <a:lnSpc>
                <a:spcPts val="2869"/>
              </a:lnSpc>
              <a:buFont typeface="Arial"/>
              <a:buChar char="•"/>
            </a:pPr>
            <a:r>
              <a:rPr lang="en-US" sz="1900">
                <a:solidFill>
                  <a:srgbClr val="373737"/>
                </a:solidFill>
                <a:latin typeface="Open Sans"/>
                <a:ea typeface="Open Sans"/>
                <a:cs typeface="Open Sans"/>
                <a:sym typeface="Open Sans"/>
              </a:rPr>
              <a:t>Patients with limited health literacy or facing non-urgent but concerning symptoms</a:t>
            </a:r>
          </a:p>
          <a:p>
            <a:pPr algn="l" marL="410211" indent="-205106" lvl="1">
              <a:lnSpc>
                <a:spcPts val="2869"/>
              </a:lnSpc>
              <a:buFont typeface="Arial"/>
              <a:buChar char="•"/>
            </a:pPr>
            <a:r>
              <a:rPr lang="en-US" sz="1900">
                <a:solidFill>
                  <a:srgbClr val="373737"/>
                </a:solidFill>
                <a:latin typeface="Open Sans"/>
                <a:ea typeface="Open Sans"/>
                <a:cs typeface="Open Sans"/>
                <a:sym typeface="Open Sans"/>
              </a:rPr>
              <a:t>Caregivers supporting dependent family members through early health decisions</a:t>
            </a:r>
          </a:p>
          <a:p>
            <a:pPr algn="l" marL="410211" indent="-205106" lvl="1">
              <a:lnSpc>
                <a:spcPts val="2869"/>
              </a:lnSpc>
              <a:buFont typeface="Arial"/>
              <a:buChar char="•"/>
            </a:pPr>
            <a:r>
              <a:rPr lang="en-US" sz="1900">
                <a:solidFill>
                  <a:srgbClr val="373737"/>
                </a:solidFill>
                <a:latin typeface="Open Sans"/>
                <a:ea typeface="Open Sans"/>
                <a:cs typeface="Open Sans"/>
                <a:sym typeface="Open Sans"/>
              </a:rPr>
              <a:t>Primary Care Clinics and GPs experiencing high patient volumes and triage bottlenecks</a:t>
            </a:r>
          </a:p>
          <a:p>
            <a:pPr algn="l" marL="0" indent="0" lvl="0">
              <a:lnSpc>
                <a:spcPts val="2489"/>
              </a:lnSpc>
            </a:pPr>
          </a:p>
        </p:txBody>
      </p:sp>
      <p:sp>
        <p:nvSpPr>
          <p:cNvPr name="AutoShape 32" id="32"/>
          <p:cNvSpPr/>
          <p:nvPr/>
        </p:nvSpPr>
        <p:spPr>
          <a:xfrm>
            <a:off x="11964257" y="5459017"/>
            <a:ext cx="979984" cy="0"/>
          </a:xfrm>
          <a:prstGeom prst="line">
            <a:avLst/>
          </a:prstGeom>
          <a:ln cap="flat" w="38100">
            <a:solidFill>
              <a:srgbClr val="373737"/>
            </a:solidFill>
            <a:prstDash val="solid"/>
            <a:headEnd type="none" len="sm" w="sm"/>
            <a:tailEnd type="none" len="sm" w="sm"/>
          </a:ln>
        </p:spPr>
      </p:sp>
      <p:sp>
        <p:nvSpPr>
          <p:cNvPr name="AutoShape 33" id="33"/>
          <p:cNvSpPr/>
          <p:nvPr/>
        </p:nvSpPr>
        <p:spPr>
          <a:xfrm>
            <a:off x="2034553" y="4935700"/>
            <a:ext cx="979984" cy="0"/>
          </a:xfrm>
          <a:prstGeom prst="line">
            <a:avLst/>
          </a:prstGeom>
          <a:ln cap="flat" w="38100">
            <a:solidFill>
              <a:srgbClr val="373737"/>
            </a:solidFill>
            <a:prstDash val="solid"/>
            <a:headEnd type="none" len="sm" w="sm"/>
            <a:tailEnd type="none" len="sm" w="sm"/>
          </a:ln>
        </p:spPr>
      </p:sp>
      <p:sp>
        <p:nvSpPr>
          <p:cNvPr name="Freeform 34" id="34"/>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Freeform 35" id="35"/>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TextBox 36" id="36"/>
          <p:cNvSpPr txBox="true"/>
          <p:nvPr/>
        </p:nvSpPr>
        <p:spPr>
          <a:xfrm rot="0">
            <a:off x="8060290" y="8340404"/>
            <a:ext cx="1377281" cy="258241"/>
          </a:xfrm>
          <a:prstGeom prst="rect">
            <a:avLst/>
          </a:prstGeom>
        </p:spPr>
        <p:txBody>
          <a:bodyPr anchor="t" rtlCol="false" tIns="0" lIns="0" bIns="0" rIns="0">
            <a:spAutoFit/>
          </a:bodyPr>
          <a:lstStyle/>
          <a:p>
            <a:pPr algn="l">
              <a:lnSpc>
                <a:spcPts val="1800"/>
              </a:lnSpc>
            </a:pPr>
            <a:r>
              <a:rPr lang="en-US" sz="1956" b="true">
                <a:solidFill>
                  <a:srgbClr val="259D84"/>
                </a:solidFill>
                <a:latin typeface="Open Sans Bold"/>
                <a:ea typeface="Open Sans Bold"/>
                <a:cs typeface="Open Sans Bold"/>
                <a:sym typeface="Open Sans Bold"/>
              </a:rPr>
              <a:t>CLINIXBOT</a:t>
            </a:r>
          </a:p>
        </p:txBody>
      </p:sp>
      <p:sp>
        <p:nvSpPr>
          <p:cNvPr name="TextBox 37" id="37"/>
          <p:cNvSpPr txBox="true"/>
          <p:nvPr/>
        </p:nvSpPr>
        <p:spPr>
          <a:xfrm rot="0">
            <a:off x="9459546" y="8340404"/>
            <a:ext cx="752525" cy="258241"/>
          </a:xfrm>
          <a:prstGeom prst="rect">
            <a:avLst/>
          </a:prstGeom>
        </p:spPr>
        <p:txBody>
          <a:bodyPr anchor="t" rtlCol="false" tIns="0" lIns="0" bIns="0" rIns="0">
            <a:spAutoFit/>
          </a:bodyPr>
          <a:lstStyle/>
          <a:p>
            <a:pPr algn="l">
              <a:lnSpc>
                <a:spcPts val="1800"/>
              </a:lnSpc>
            </a:pPr>
            <a:r>
              <a:rPr lang="en-US" sz="1956" b="true">
                <a:solidFill>
                  <a:srgbClr val="707070"/>
                </a:solidFill>
                <a:latin typeface="Open Sans Bold"/>
                <a:ea typeface="Open Sans Bold"/>
                <a:cs typeface="Open Sans Bold"/>
                <a:sym typeface="Open Sans Bold"/>
              </a:rPr>
              <a:t>APP</a:t>
            </a:r>
          </a:p>
        </p:txBody>
      </p:sp>
      <p:grpSp>
        <p:nvGrpSpPr>
          <p:cNvPr name="Group 38" id="38"/>
          <p:cNvGrpSpPr/>
          <p:nvPr/>
        </p:nvGrpSpPr>
        <p:grpSpPr>
          <a:xfrm rot="0">
            <a:off x="1558540" y="814686"/>
            <a:ext cx="3051408" cy="704756"/>
            <a:chOff x="0" y="0"/>
            <a:chExt cx="4068544" cy="939675"/>
          </a:xfrm>
        </p:grpSpPr>
        <p:sp>
          <p:nvSpPr>
            <p:cNvPr name="TextBox 39" id="39"/>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40" id="40"/>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41" id="41"/>
          <p:cNvGrpSpPr/>
          <p:nvPr/>
        </p:nvGrpSpPr>
        <p:grpSpPr>
          <a:xfrm rot="0">
            <a:off x="8060290" y="6274578"/>
            <a:ext cx="1835651" cy="1815000"/>
            <a:chOff x="0" y="0"/>
            <a:chExt cx="2447535" cy="2420000"/>
          </a:xfrm>
        </p:grpSpPr>
        <p:sp>
          <p:nvSpPr>
            <p:cNvPr name="Freeform 42" id="42"/>
            <p:cNvSpPr/>
            <p:nvPr/>
          </p:nvSpPr>
          <p:spPr>
            <a:xfrm flipH="false" flipV="false" rot="0">
              <a:off x="0" y="0"/>
              <a:ext cx="2447535" cy="2420000"/>
            </a:xfrm>
            <a:custGeom>
              <a:avLst/>
              <a:gdLst/>
              <a:ahLst/>
              <a:cxnLst/>
              <a:rect r="r" b="b" t="t" l="l"/>
              <a:pathLst>
                <a:path h="2420000" w="2447535">
                  <a:moveTo>
                    <a:pt x="0" y="0"/>
                  </a:moveTo>
                  <a:lnTo>
                    <a:pt x="2447535" y="0"/>
                  </a:lnTo>
                  <a:lnTo>
                    <a:pt x="2447535" y="2420000"/>
                  </a:lnTo>
                  <a:lnTo>
                    <a:pt x="0" y="2420000"/>
                  </a:lnTo>
                  <a:lnTo>
                    <a:pt x="0" y="0"/>
                  </a:lnTo>
                  <a:close/>
                </a:path>
              </a:pathLst>
            </a:custGeom>
            <a:blipFill>
              <a:blip r:embed="rId7"/>
              <a:stretch>
                <a:fillRect l="0" t="0" r="0" b="0"/>
              </a:stretch>
            </a:blipFill>
          </p:spPr>
        </p:sp>
        <p:sp>
          <p:nvSpPr>
            <p:cNvPr name="Freeform 43" id="43"/>
            <p:cNvSpPr/>
            <p:nvPr/>
          </p:nvSpPr>
          <p:spPr>
            <a:xfrm flipH="false" flipV="false" rot="0">
              <a:off x="329729" y="337723"/>
              <a:ext cx="1819613" cy="1744554"/>
            </a:xfrm>
            <a:custGeom>
              <a:avLst/>
              <a:gdLst/>
              <a:ahLst/>
              <a:cxnLst/>
              <a:rect r="r" b="b" t="t" l="l"/>
              <a:pathLst>
                <a:path h="1744554" w="1819613">
                  <a:moveTo>
                    <a:pt x="0" y="0"/>
                  </a:moveTo>
                  <a:lnTo>
                    <a:pt x="1819613" y="0"/>
                  </a:lnTo>
                  <a:lnTo>
                    <a:pt x="1819613" y="1744554"/>
                  </a:lnTo>
                  <a:lnTo>
                    <a:pt x="0" y="1744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44" id="44"/>
          <p:cNvSpPr txBox="true"/>
          <p:nvPr/>
        </p:nvSpPr>
        <p:spPr>
          <a:xfrm rot="0">
            <a:off x="11928701" y="5622798"/>
            <a:ext cx="4030336" cy="4664202"/>
          </a:xfrm>
          <a:prstGeom prst="rect">
            <a:avLst/>
          </a:prstGeom>
        </p:spPr>
        <p:txBody>
          <a:bodyPr anchor="t" rtlCol="false" tIns="0" lIns="0" bIns="0" rIns="0">
            <a:spAutoFit/>
          </a:bodyPr>
          <a:lstStyle/>
          <a:p>
            <a:pPr algn="l" marL="410211" indent="-205106" lvl="1">
              <a:lnSpc>
                <a:spcPts val="2869"/>
              </a:lnSpc>
              <a:buFont typeface="Arial"/>
              <a:buChar char="•"/>
            </a:pPr>
            <a:r>
              <a:rPr lang="en-US" sz="1900">
                <a:solidFill>
                  <a:srgbClr val="373737"/>
                </a:solidFill>
                <a:latin typeface="Open Sans"/>
                <a:ea typeface="Open Sans"/>
                <a:cs typeface="Open Sans"/>
                <a:sym typeface="Open Sans"/>
              </a:rPr>
              <a:t>General Public — especially linguistically or digitally underserved populations</a:t>
            </a:r>
          </a:p>
          <a:p>
            <a:pPr algn="l" marL="410211" indent="-205106" lvl="1">
              <a:lnSpc>
                <a:spcPts val="2869"/>
              </a:lnSpc>
              <a:buFont typeface="Arial"/>
              <a:buChar char="•"/>
            </a:pPr>
            <a:r>
              <a:rPr lang="en-US" sz="1900">
                <a:solidFill>
                  <a:srgbClr val="373737"/>
                </a:solidFill>
                <a:latin typeface="Open Sans"/>
                <a:ea typeface="Open Sans"/>
                <a:cs typeface="Open Sans"/>
                <a:sym typeface="Open Sans"/>
              </a:rPr>
              <a:t>Healthcare Providers — clinicians, nurses, and outpatient triage staff</a:t>
            </a:r>
          </a:p>
          <a:p>
            <a:pPr algn="l" marL="410211" indent="-205106" lvl="1">
              <a:lnSpc>
                <a:spcPts val="2869"/>
              </a:lnSpc>
              <a:buFont typeface="Arial"/>
              <a:buChar char="•"/>
            </a:pPr>
            <a:r>
              <a:rPr lang="en-US" sz="1900">
                <a:solidFill>
                  <a:srgbClr val="373737"/>
                </a:solidFill>
                <a:latin typeface="Open Sans"/>
                <a:ea typeface="Open Sans"/>
                <a:cs typeface="Open Sans"/>
                <a:sym typeface="Open Sans"/>
              </a:rPr>
              <a:t>Digit</a:t>
            </a:r>
            <a:r>
              <a:rPr lang="en-US" sz="1900">
                <a:solidFill>
                  <a:srgbClr val="373737"/>
                </a:solidFill>
                <a:latin typeface="Open Sans"/>
                <a:ea typeface="Open Sans"/>
                <a:cs typeface="Open Sans"/>
                <a:sym typeface="Open Sans"/>
              </a:rPr>
              <a:t>al Health Innovators — startups and platforms seeking AI-enhanced engagement</a:t>
            </a:r>
          </a:p>
          <a:p>
            <a:pPr algn="l" marL="410211" indent="-205106" lvl="1">
              <a:lnSpc>
                <a:spcPts val="2869"/>
              </a:lnSpc>
              <a:buFont typeface="Arial"/>
              <a:buChar char="•"/>
            </a:pPr>
            <a:r>
              <a:rPr lang="en-US" sz="1900">
                <a:solidFill>
                  <a:srgbClr val="373737"/>
                </a:solidFill>
                <a:latin typeface="Open Sans"/>
                <a:ea typeface="Open Sans"/>
                <a:cs typeface="Open Sans"/>
                <a:sym typeface="Open Sans"/>
              </a:rPr>
              <a:t>Public Health Entities — focused on equitable access and preventive interventions</a:t>
            </a:r>
          </a:p>
          <a:p>
            <a:pPr algn="l" marL="0" indent="0" lvl="0">
              <a:lnSpc>
                <a:spcPts val="2489"/>
              </a:lnSpc>
            </a:pP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0">
            <a:off x="9812855" y="5374980"/>
            <a:ext cx="7446445" cy="3165503"/>
            <a:chOff x="0" y="0"/>
            <a:chExt cx="2618325" cy="1113057"/>
          </a:xfrm>
        </p:grpSpPr>
        <p:sp>
          <p:nvSpPr>
            <p:cNvPr name="Freeform 8" id="8"/>
            <p:cNvSpPr/>
            <p:nvPr/>
          </p:nvSpPr>
          <p:spPr>
            <a:xfrm flipH="false" flipV="false" rot="0">
              <a:off x="0" y="0"/>
              <a:ext cx="2618325" cy="1113057"/>
            </a:xfrm>
            <a:custGeom>
              <a:avLst/>
              <a:gdLst/>
              <a:ahLst/>
              <a:cxnLst/>
              <a:rect r="r" b="b" t="t" l="l"/>
              <a:pathLst>
                <a:path h="1113057" w="2618325">
                  <a:moveTo>
                    <a:pt x="49905" y="0"/>
                  </a:moveTo>
                  <a:lnTo>
                    <a:pt x="2568421" y="0"/>
                  </a:lnTo>
                  <a:cubicBezTo>
                    <a:pt x="2581656" y="0"/>
                    <a:pt x="2594350" y="5258"/>
                    <a:pt x="2603709" y="14617"/>
                  </a:cubicBezTo>
                  <a:cubicBezTo>
                    <a:pt x="2613067" y="23976"/>
                    <a:pt x="2618325" y="36669"/>
                    <a:pt x="2618325" y="49905"/>
                  </a:cubicBezTo>
                  <a:lnTo>
                    <a:pt x="2618325" y="1063152"/>
                  </a:lnTo>
                  <a:cubicBezTo>
                    <a:pt x="2618325" y="1076388"/>
                    <a:pt x="2613067" y="1089081"/>
                    <a:pt x="2603709" y="1098440"/>
                  </a:cubicBezTo>
                  <a:cubicBezTo>
                    <a:pt x="2594350" y="1107799"/>
                    <a:pt x="2581656" y="1113057"/>
                    <a:pt x="2568421" y="1113057"/>
                  </a:cubicBezTo>
                  <a:lnTo>
                    <a:pt x="49905" y="1113057"/>
                  </a:lnTo>
                  <a:cubicBezTo>
                    <a:pt x="22343" y="1113057"/>
                    <a:pt x="0" y="1090714"/>
                    <a:pt x="0" y="1063152"/>
                  </a:cubicBezTo>
                  <a:lnTo>
                    <a:pt x="0" y="49905"/>
                  </a:lnTo>
                  <a:cubicBezTo>
                    <a:pt x="0" y="36669"/>
                    <a:pt x="5258" y="23976"/>
                    <a:pt x="14617" y="14617"/>
                  </a:cubicBezTo>
                  <a:cubicBezTo>
                    <a:pt x="23976" y="5258"/>
                    <a:pt x="36669" y="0"/>
                    <a:pt x="49905"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9" id="9"/>
            <p:cNvSpPr txBox="true"/>
            <p:nvPr/>
          </p:nvSpPr>
          <p:spPr>
            <a:xfrm>
              <a:off x="0" y="-28575"/>
              <a:ext cx="2618325" cy="1141632"/>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8281243">
            <a:off x="16394865" y="8648990"/>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5400000">
            <a:off x="-651702" y="8506649"/>
            <a:ext cx="1948521" cy="2471962"/>
            <a:chOff x="0" y="0"/>
            <a:chExt cx="513191" cy="651052"/>
          </a:xfrm>
        </p:grpSpPr>
        <p:sp>
          <p:nvSpPr>
            <p:cNvPr name="Freeform 14" id="14"/>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5" id="15"/>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230243" y="5374980"/>
            <a:ext cx="7913757" cy="3165503"/>
            <a:chOff x="0" y="0"/>
            <a:chExt cx="6350000" cy="2540000"/>
          </a:xfrm>
        </p:grpSpPr>
        <p:sp>
          <p:nvSpPr>
            <p:cNvPr name="Freeform 17" id="17"/>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l="0" t="-55715" r="0" b="-10847"/>
              </a:stretch>
            </a:blipFill>
          </p:spPr>
        </p:sp>
      </p:grpSp>
      <p:sp>
        <p:nvSpPr>
          <p:cNvPr name="Freeform 18" id="18"/>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l="0" t="0" r="-107354" b="0"/>
            </a:stretch>
          </a:blipFill>
        </p:spPr>
      </p:sp>
      <p:sp>
        <p:nvSpPr>
          <p:cNvPr name="TextBox 19" id="19"/>
          <p:cNvSpPr txBox="true"/>
          <p:nvPr/>
        </p:nvSpPr>
        <p:spPr>
          <a:xfrm rot="0">
            <a:off x="1569612" y="3053813"/>
            <a:ext cx="7881063" cy="945404"/>
          </a:xfrm>
          <a:prstGeom prst="rect">
            <a:avLst/>
          </a:prstGeom>
        </p:spPr>
        <p:txBody>
          <a:bodyPr anchor="t" rtlCol="false" tIns="0" lIns="0" bIns="0" rIns="0">
            <a:spAutoFit/>
          </a:bodyPr>
          <a:lstStyle/>
          <a:p>
            <a:pPr algn="l">
              <a:lnSpc>
                <a:spcPts val="6965"/>
              </a:lnSpc>
            </a:pPr>
            <a:r>
              <a:rPr lang="en-US" sz="7570" b="true">
                <a:solidFill>
                  <a:srgbClr val="707070"/>
                </a:solidFill>
                <a:latin typeface="Open Sans Bold"/>
                <a:ea typeface="Open Sans Bold"/>
                <a:cs typeface="Open Sans Bold"/>
                <a:sym typeface="Open Sans Bold"/>
              </a:rPr>
              <a:t>AI</a:t>
            </a:r>
          </a:p>
        </p:txBody>
      </p:sp>
      <p:sp>
        <p:nvSpPr>
          <p:cNvPr name="TextBox 20" id="20"/>
          <p:cNvSpPr txBox="true"/>
          <p:nvPr/>
        </p:nvSpPr>
        <p:spPr>
          <a:xfrm rot="0">
            <a:off x="1569612" y="4060265"/>
            <a:ext cx="10954393" cy="1821611"/>
          </a:xfrm>
          <a:prstGeom prst="rect">
            <a:avLst/>
          </a:prstGeom>
        </p:spPr>
        <p:txBody>
          <a:bodyPr anchor="t" rtlCol="false" tIns="0" lIns="0" bIns="0" rIns="0">
            <a:spAutoFit/>
          </a:bodyPr>
          <a:lstStyle/>
          <a:p>
            <a:pPr algn="l">
              <a:lnSpc>
                <a:spcPts val="6965"/>
              </a:lnSpc>
            </a:pPr>
            <a:r>
              <a:rPr lang="en-US" sz="7570" b="true">
                <a:solidFill>
                  <a:srgbClr val="259D84"/>
                </a:solidFill>
                <a:latin typeface="Open Sans Bold"/>
                <a:ea typeface="Open Sans Bold"/>
                <a:cs typeface="Open Sans Bold"/>
                <a:sym typeface="Open Sans Bold"/>
              </a:rPr>
              <a:t>Problem Formulation</a:t>
            </a:r>
          </a:p>
          <a:p>
            <a:pPr algn="l">
              <a:lnSpc>
                <a:spcPts val="6965"/>
              </a:lnSpc>
            </a:pPr>
          </a:p>
        </p:txBody>
      </p:sp>
      <p:sp>
        <p:nvSpPr>
          <p:cNvPr name="TextBox 21" id="21"/>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2" id="22"/>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3" id="23"/>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4" id="24"/>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5" id="25"/>
          <p:cNvSpPr txBox="true"/>
          <p:nvPr/>
        </p:nvSpPr>
        <p:spPr>
          <a:xfrm rot="0">
            <a:off x="10079757" y="5815201"/>
            <a:ext cx="6912641" cy="2273935"/>
          </a:xfrm>
          <a:prstGeom prst="rect">
            <a:avLst/>
          </a:prstGeom>
        </p:spPr>
        <p:txBody>
          <a:bodyPr anchor="t" rtlCol="false" tIns="0" lIns="0" bIns="0" rIns="0">
            <a:spAutoFit/>
          </a:bodyPr>
          <a:lstStyle/>
          <a:p>
            <a:pPr algn="l" marL="431801" indent="-215900" lvl="1">
              <a:lnSpc>
                <a:spcPts val="3020"/>
              </a:lnSpc>
              <a:buFont typeface="Arial"/>
              <a:buChar char="•"/>
            </a:pPr>
            <a:r>
              <a:rPr lang="en-US" b="true" sz="2000">
                <a:solidFill>
                  <a:srgbClr val="373737"/>
                </a:solidFill>
                <a:latin typeface="Open Sans Bold"/>
                <a:ea typeface="Open Sans Bold"/>
                <a:cs typeface="Open Sans Bold"/>
                <a:sym typeface="Open Sans Bold"/>
              </a:rPr>
              <a:t>Primary</a:t>
            </a:r>
            <a:r>
              <a:rPr lang="en-US" sz="2000">
                <a:solidFill>
                  <a:srgbClr val="373737"/>
                </a:solidFill>
                <a:latin typeface="Open Sans"/>
                <a:ea typeface="Open Sans"/>
                <a:cs typeface="Open Sans"/>
                <a:sym typeface="Open Sans"/>
              </a:rPr>
              <a:t> </a:t>
            </a:r>
            <a:r>
              <a:rPr lang="en-US" b="true" sz="2000">
                <a:solidFill>
                  <a:srgbClr val="373737"/>
                </a:solidFill>
                <a:latin typeface="Open Sans Bold"/>
                <a:ea typeface="Open Sans Bold"/>
                <a:cs typeface="Open Sans Bold"/>
                <a:sym typeface="Open Sans Bold"/>
              </a:rPr>
              <a:t>Challenge</a:t>
            </a:r>
            <a:r>
              <a:rPr lang="en-US" sz="2000">
                <a:solidFill>
                  <a:srgbClr val="373737"/>
                </a:solidFill>
                <a:latin typeface="Open Sans"/>
                <a:ea typeface="Open Sans"/>
                <a:cs typeface="Open Sans"/>
                <a:sym typeface="Open Sans"/>
              </a:rPr>
              <a:t>: Map symptom descriptions </a:t>
            </a:r>
          </a:p>
          <a:p>
            <a:pPr algn="l">
              <a:lnSpc>
                <a:spcPts val="3020"/>
              </a:lnSpc>
            </a:pPr>
            <a:r>
              <a:rPr lang="en-US" sz="2000">
                <a:solidFill>
                  <a:srgbClr val="373737"/>
                </a:solidFill>
                <a:latin typeface="Open Sans"/>
                <a:ea typeface="Open Sans"/>
                <a:cs typeface="Open Sans"/>
                <a:sym typeface="Open Sans"/>
              </a:rPr>
              <a:t>                                       → potential medical conditions</a:t>
            </a:r>
          </a:p>
          <a:p>
            <a:pPr algn="l">
              <a:lnSpc>
                <a:spcPts val="3020"/>
              </a:lnSpc>
            </a:pPr>
          </a:p>
          <a:p>
            <a:pPr algn="l" marL="431801" indent="-215900" lvl="1">
              <a:lnSpc>
                <a:spcPts val="3020"/>
              </a:lnSpc>
              <a:buFont typeface="Arial"/>
              <a:buChar char="•"/>
            </a:pPr>
            <a:r>
              <a:rPr lang="en-US" b="true" sz="2000">
                <a:solidFill>
                  <a:srgbClr val="373737"/>
                </a:solidFill>
                <a:latin typeface="Open Sans Bold"/>
                <a:ea typeface="Open Sans Bold"/>
                <a:cs typeface="Open Sans Bold"/>
                <a:sym typeface="Open Sans Bold"/>
              </a:rPr>
              <a:t>Target Variable:</a:t>
            </a:r>
            <a:r>
              <a:rPr lang="en-US" sz="2000">
                <a:solidFill>
                  <a:srgbClr val="373737"/>
                </a:solidFill>
                <a:latin typeface="Open Sans"/>
                <a:ea typeface="Open Sans"/>
                <a:cs typeface="Open Sans"/>
                <a:sym typeface="Open Sans"/>
              </a:rPr>
              <a:t> Medical condition diagnosis (categorical)</a:t>
            </a:r>
          </a:p>
          <a:p>
            <a:pPr algn="l">
              <a:lnSpc>
                <a:spcPts val="3020"/>
              </a:lnSpc>
            </a:pPr>
          </a:p>
        </p:txBody>
      </p:sp>
      <p:grpSp>
        <p:nvGrpSpPr>
          <p:cNvPr name="Group 26" id="26"/>
          <p:cNvGrpSpPr/>
          <p:nvPr/>
        </p:nvGrpSpPr>
        <p:grpSpPr>
          <a:xfrm rot="0">
            <a:off x="1569612" y="814686"/>
            <a:ext cx="3051408" cy="704756"/>
            <a:chOff x="0" y="0"/>
            <a:chExt cx="4068544" cy="939675"/>
          </a:xfrm>
        </p:grpSpPr>
        <p:sp>
          <p:nvSpPr>
            <p:cNvPr name="TextBox 27" id="27"/>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8" id="28"/>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9" id="29"/>
          <p:cNvSpPr/>
          <p:nvPr/>
        </p:nvSpPr>
        <p:spPr>
          <a:xfrm flipH="false" flipV="false" rot="0">
            <a:off x="-145783" y="6172200"/>
            <a:ext cx="4371633" cy="4114800"/>
          </a:xfrm>
          <a:custGeom>
            <a:avLst/>
            <a:gdLst/>
            <a:ahLst/>
            <a:cxnLst/>
            <a:rect r="r" b="b" t="t" l="l"/>
            <a:pathLst>
              <a:path h="4114800" w="4371633">
                <a:moveTo>
                  <a:pt x="0" y="0"/>
                </a:moveTo>
                <a:lnTo>
                  <a:pt x="4371633" y="0"/>
                </a:lnTo>
                <a:lnTo>
                  <a:pt x="437163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113244">
            <a:off x="1873719" y="8773758"/>
            <a:ext cx="332628" cy="332628"/>
          </a:xfrm>
          <a:custGeom>
            <a:avLst/>
            <a:gdLst/>
            <a:ahLst/>
            <a:cxnLst/>
            <a:rect r="r" b="b" t="t" l="l"/>
            <a:pathLst>
              <a:path h="332628" w="332628">
                <a:moveTo>
                  <a:pt x="0" y="0"/>
                </a:moveTo>
                <a:lnTo>
                  <a:pt x="332628" y="0"/>
                </a:lnTo>
                <a:lnTo>
                  <a:pt x="332628" y="332628"/>
                </a:lnTo>
                <a:lnTo>
                  <a:pt x="0" y="3326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6953368" y="3133206"/>
            <a:ext cx="611864" cy="1278312"/>
          </a:xfrm>
          <a:custGeom>
            <a:avLst/>
            <a:gdLst/>
            <a:ahLst/>
            <a:cxnLst/>
            <a:rect r="r" b="b" t="t" l="l"/>
            <a:pathLst>
              <a:path h="1278312" w="611864">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4" id="14"/>
          <p:cNvSpPr/>
          <p:nvPr/>
        </p:nvSpPr>
        <p:spPr>
          <a:xfrm flipH="false" flipV="false" rot="0">
            <a:off x="1251252" y="5571810"/>
            <a:ext cx="446807" cy="933475"/>
          </a:xfrm>
          <a:custGeom>
            <a:avLst/>
            <a:gdLst/>
            <a:ahLst/>
            <a:cxnLst/>
            <a:rect r="r" b="b" t="t" l="l"/>
            <a:pathLst>
              <a:path h="933475" w="446807">
                <a:moveTo>
                  <a:pt x="0" y="0"/>
                </a:moveTo>
                <a:lnTo>
                  <a:pt x="446807" y="0"/>
                </a:lnTo>
                <a:lnTo>
                  <a:pt x="446807" y="933475"/>
                </a:lnTo>
                <a:lnTo>
                  <a:pt x="0" y="933475"/>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aphicFrame>
        <p:nvGraphicFramePr>
          <p:cNvPr name="Table 15" id="15"/>
          <p:cNvGraphicFramePr>
            <a:graphicFrameLocks noGrp="true"/>
          </p:cNvGraphicFramePr>
          <p:nvPr/>
        </p:nvGraphicFramePr>
        <p:xfrm>
          <a:off x="2139789" y="3772363"/>
          <a:ext cx="14599627" cy="5133975"/>
        </p:xfrm>
        <a:graphic>
          <a:graphicData uri="http://schemas.openxmlformats.org/drawingml/2006/table">
            <a:tbl>
              <a:tblPr/>
              <a:tblGrid>
                <a:gridCol w="4284954"/>
                <a:gridCol w="5645292"/>
                <a:gridCol w="4669381"/>
              </a:tblGrid>
              <a:tr h="1026795">
                <a:tc>
                  <a:txBody>
                    <a:bodyPr anchor="t" rtlCol="false"/>
                    <a:lstStyle/>
                    <a:p>
                      <a:pPr algn="l">
                        <a:lnSpc>
                          <a:spcPts val="2520"/>
                        </a:lnSpc>
                        <a:defRPr/>
                      </a:pPr>
                      <a:r>
                        <a:rPr lang="en-US" sz="1800" b="true">
                          <a:solidFill>
                            <a:srgbClr val="000000"/>
                          </a:solidFill>
                          <a:latin typeface="Open Sans Bold"/>
                          <a:ea typeface="Open Sans Bold"/>
                          <a:cs typeface="Open Sans Bold"/>
                          <a:sym typeface="Open Sans Bold"/>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Open Sans Bold"/>
                          <a:ea typeface="Open Sans Bold"/>
                          <a:cs typeface="Open Sans Bold"/>
                          <a:sym typeface="Open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Open Sans Bold"/>
                          <a:ea typeface="Open Sans Bold"/>
                          <a:cs typeface="Open Sans Bold"/>
                          <a:sym typeface="Open Sans Bold"/>
                        </a:rPr>
                        <a:t>Application in ClinixBot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l">
                        <a:lnSpc>
                          <a:spcPts val="2520"/>
                        </a:lnSpc>
                        <a:defRPr/>
                      </a:pPr>
                      <a:r>
                        <a:rPr lang="en-US" sz="1800">
                          <a:solidFill>
                            <a:srgbClr val="000000"/>
                          </a:solidFill>
                          <a:latin typeface="Open Sans"/>
                          <a:ea typeface="Open Sans"/>
                          <a:cs typeface="Open Sans"/>
                          <a:sym typeface="Open Sans"/>
                        </a:rPr>
                        <a:t>Natural Language Processing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ns"/>
                          <a:ea typeface="Open Sans"/>
                          <a:cs typeface="Open Sans"/>
                          <a:sym typeface="Open Sans"/>
                        </a:rPr>
                        <a:t>Extract medical information using OpenAI API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ns"/>
                          <a:ea typeface="Open Sans"/>
                          <a:cs typeface="Open Sans"/>
                          <a:sym typeface="Open Sans"/>
                        </a:rPr>
                        <a:t>Chat diagnosis feature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l">
                        <a:lnSpc>
                          <a:spcPts val="2519"/>
                        </a:lnSpc>
                        <a:defRPr/>
                      </a:pPr>
                      <a:r>
                        <a:rPr lang="en-US" sz="1799">
                          <a:solidFill>
                            <a:srgbClr val="000000"/>
                          </a:solidFill>
                          <a:latin typeface="Open Sans"/>
                          <a:ea typeface="Open Sans"/>
                          <a:cs typeface="Open Sans"/>
                          <a:sym typeface="Open Sans"/>
                        </a:rPr>
                        <a:t>Retrieval-Augmented Generation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Find similar cases in medical database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RAG model functionality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l">
                        <a:lnSpc>
                          <a:spcPts val="2519"/>
                        </a:lnSpc>
                        <a:defRPr/>
                      </a:pPr>
                      <a:r>
                        <a:rPr lang="en-US" sz="1799">
                          <a:solidFill>
                            <a:srgbClr val="000000"/>
                          </a:solidFill>
                          <a:latin typeface="Open Sans"/>
                          <a:ea typeface="Open Sans"/>
                          <a:cs typeface="Open Sans"/>
                          <a:sym typeface="Open Sans"/>
                        </a:rPr>
                        <a:t>Fine-tuning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Customize model on medical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Improved diagnostic 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l">
                        <a:lnSpc>
                          <a:spcPts val="2520"/>
                        </a:lnSpc>
                        <a:defRPr/>
                      </a:pPr>
                      <a:r>
                        <a:rPr lang="en-US" sz="1800">
                          <a:solidFill>
                            <a:srgbClr val="000000"/>
                          </a:solidFill>
                          <a:latin typeface="Open Sans"/>
                          <a:ea typeface="Open Sans"/>
                          <a:cs typeface="Open Sans"/>
                          <a:sym typeface="Open Sans"/>
                        </a:rPr>
                        <a:t>Geospatial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Identify nearby healthcare facilities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Open Sans"/>
                          <a:ea typeface="Open Sans"/>
                          <a:cs typeface="Open Sans"/>
                          <a:sym typeface="Open Sans"/>
                        </a:rPr>
                        <a:t>Hospital &amp; pharmacy finder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17" id="17"/>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8" id="18"/>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19" id="19"/>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0" id="20"/>
          <p:cNvSpPr txBox="true"/>
          <p:nvPr/>
        </p:nvSpPr>
        <p:spPr>
          <a:xfrm rot="0">
            <a:off x="1558540" y="1819187"/>
            <a:ext cx="7881063" cy="945404"/>
          </a:xfrm>
          <a:prstGeom prst="rect">
            <a:avLst/>
          </a:prstGeom>
        </p:spPr>
        <p:txBody>
          <a:bodyPr anchor="t" rtlCol="false" tIns="0" lIns="0" bIns="0" rIns="0">
            <a:spAutoFit/>
          </a:bodyPr>
          <a:lstStyle/>
          <a:p>
            <a:pPr algn="l">
              <a:lnSpc>
                <a:spcPts val="6965"/>
              </a:lnSpc>
            </a:pPr>
            <a:r>
              <a:rPr lang="en-US" sz="7570" b="true">
                <a:solidFill>
                  <a:srgbClr val="707070"/>
                </a:solidFill>
                <a:latin typeface="Open Sans Bold"/>
                <a:ea typeface="Open Sans Bold"/>
                <a:cs typeface="Open Sans Bold"/>
                <a:sym typeface="Open Sans Bold"/>
              </a:rPr>
              <a:t>AI</a:t>
            </a:r>
          </a:p>
        </p:txBody>
      </p:sp>
      <p:sp>
        <p:nvSpPr>
          <p:cNvPr name="TextBox 21" id="21"/>
          <p:cNvSpPr txBox="true"/>
          <p:nvPr/>
        </p:nvSpPr>
        <p:spPr>
          <a:xfrm rot="0">
            <a:off x="1558540" y="2825640"/>
            <a:ext cx="10954393" cy="1821611"/>
          </a:xfrm>
          <a:prstGeom prst="rect">
            <a:avLst/>
          </a:prstGeom>
        </p:spPr>
        <p:txBody>
          <a:bodyPr anchor="t" rtlCol="false" tIns="0" lIns="0" bIns="0" rIns="0">
            <a:spAutoFit/>
          </a:bodyPr>
          <a:lstStyle/>
          <a:p>
            <a:pPr algn="l">
              <a:lnSpc>
                <a:spcPts val="6965"/>
              </a:lnSpc>
            </a:pPr>
            <a:r>
              <a:rPr lang="en-US" sz="7570" b="true">
                <a:solidFill>
                  <a:srgbClr val="259D84"/>
                </a:solidFill>
                <a:latin typeface="Open Sans Bold"/>
                <a:ea typeface="Open Sans Bold"/>
                <a:cs typeface="Open Sans Bold"/>
                <a:sym typeface="Open Sans Bold"/>
              </a:rPr>
              <a:t>Problem Formulation</a:t>
            </a:r>
          </a:p>
          <a:p>
            <a:pPr algn="l">
              <a:lnSpc>
                <a:spcPts val="6965"/>
              </a:lnSpc>
            </a:pPr>
          </a:p>
        </p:txBody>
      </p:sp>
      <p:grpSp>
        <p:nvGrpSpPr>
          <p:cNvPr name="Group 22" id="22"/>
          <p:cNvGrpSpPr/>
          <p:nvPr/>
        </p:nvGrpSpPr>
        <p:grpSpPr>
          <a:xfrm rot="0">
            <a:off x="1474656" y="814686"/>
            <a:ext cx="3051408" cy="704756"/>
            <a:chOff x="0" y="0"/>
            <a:chExt cx="4068544" cy="939675"/>
          </a:xfrm>
        </p:grpSpPr>
        <p:sp>
          <p:nvSpPr>
            <p:cNvPr name="TextBox 23" id="23"/>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4" id="24"/>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5" id="25"/>
          <p:cNvSpPr/>
          <p:nvPr/>
        </p:nvSpPr>
        <p:spPr>
          <a:xfrm flipH="false" flipV="false" rot="0">
            <a:off x="13242564" y="1866198"/>
            <a:ext cx="2978382" cy="1906165"/>
          </a:xfrm>
          <a:custGeom>
            <a:avLst/>
            <a:gdLst/>
            <a:ahLst/>
            <a:cxnLst/>
            <a:rect r="r" b="b" t="t" l="l"/>
            <a:pathLst>
              <a:path h="1906165" w="2978382">
                <a:moveTo>
                  <a:pt x="0" y="0"/>
                </a:moveTo>
                <a:lnTo>
                  <a:pt x="2978382" y="0"/>
                </a:lnTo>
                <a:lnTo>
                  <a:pt x="2978382" y="1906165"/>
                </a:lnTo>
                <a:lnTo>
                  <a:pt x="0" y="1906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4410235" y="3133206"/>
            <a:ext cx="332628" cy="332628"/>
          </a:xfrm>
          <a:custGeom>
            <a:avLst/>
            <a:gdLst/>
            <a:ahLst/>
            <a:cxnLst/>
            <a:rect r="r" b="b" t="t" l="l"/>
            <a:pathLst>
              <a:path h="332628" w="332628">
                <a:moveTo>
                  <a:pt x="0" y="0"/>
                </a:moveTo>
                <a:lnTo>
                  <a:pt x="332629" y="0"/>
                </a:lnTo>
                <a:lnTo>
                  <a:pt x="332629" y="332629"/>
                </a:lnTo>
                <a:lnTo>
                  <a:pt x="0" y="3326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5400000">
            <a:off x="11980132" y="2733703"/>
            <a:ext cx="3496797" cy="7061538"/>
            <a:chOff x="0" y="0"/>
            <a:chExt cx="1229547" cy="2482984"/>
          </a:xfrm>
        </p:grpSpPr>
        <p:sp>
          <p:nvSpPr>
            <p:cNvPr name="Freeform 8" id="8"/>
            <p:cNvSpPr/>
            <p:nvPr/>
          </p:nvSpPr>
          <p:spPr>
            <a:xfrm flipH="false" flipV="false" rot="0">
              <a:off x="0" y="0"/>
              <a:ext cx="1229547" cy="2482984"/>
            </a:xfrm>
            <a:custGeom>
              <a:avLst/>
              <a:gdLst/>
              <a:ahLst/>
              <a:cxnLst/>
              <a:rect r="r" b="b" t="t" l="l"/>
              <a:pathLst>
                <a:path h="2482984" w="1229547">
                  <a:moveTo>
                    <a:pt x="106272" y="0"/>
                  </a:moveTo>
                  <a:lnTo>
                    <a:pt x="1123275" y="0"/>
                  </a:lnTo>
                  <a:cubicBezTo>
                    <a:pt x="1181967" y="0"/>
                    <a:pt x="1229547" y="47580"/>
                    <a:pt x="1229547" y="106272"/>
                  </a:cubicBezTo>
                  <a:lnTo>
                    <a:pt x="1229547" y="2376712"/>
                  </a:lnTo>
                  <a:cubicBezTo>
                    <a:pt x="1229547" y="2435404"/>
                    <a:pt x="1181967" y="2482984"/>
                    <a:pt x="1123275" y="2482984"/>
                  </a:cubicBezTo>
                  <a:lnTo>
                    <a:pt x="106272" y="2482984"/>
                  </a:lnTo>
                  <a:cubicBezTo>
                    <a:pt x="47580" y="2482984"/>
                    <a:pt x="0" y="2435404"/>
                    <a:pt x="0" y="2376712"/>
                  </a:cubicBezTo>
                  <a:lnTo>
                    <a:pt x="0" y="106272"/>
                  </a:lnTo>
                  <a:cubicBezTo>
                    <a:pt x="0" y="47580"/>
                    <a:pt x="47580" y="0"/>
                    <a:pt x="106272"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p:spPr>
        </p:sp>
        <p:sp>
          <p:nvSpPr>
            <p:cNvPr name="TextBox 9" id="9"/>
            <p:cNvSpPr txBox="true"/>
            <p:nvPr/>
          </p:nvSpPr>
          <p:spPr>
            <a:xfrm>
              <a:off x="0" y="-28575"/>
              <a:ext cx="1229547" cy="2511559"/>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8281243">
            <a:off x="16394865" y="8648990"/>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5400000">
            <a:off x="-651702" y="8506649"/>
            <a:ext cx="1948521" cy="2471962"/>
            <a:chOff x="0" y="0"/>
            <a:chExt cx="513191" cy="651052"/>
          </a:xfrm>
        </p:grpSpPr>
        <p:sp>
          <p:nvSpPr>
            <p:cNvPr name="Freeform 14" id="14"/>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5" id="15"/>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725193" y="2847795"/>
            <a:ext cx="6006675" cy="3604005"/>
            <a:chOff x="0" y="0"/>
            <a:chExt cx="6350000" cy="3810000"/>
          </a:xfrm>
        </p:grpSpPr>
        <p:sp>
          <p:nvSpPr>
            <p:cNvPr name="Freeform 17" id="17"/>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t="-3125" r="0" b="-3125"/>
              </a:stretch>
            </a:blipFill>
          </p:spPr>
        </p:sp>
      </p:grpSp>
      <p:sp>
        <p:nvSpPr>
          <p:cNvPr name="Freeform 18" id="18"/>
          <p:cNvSpPr/>
          <p:nvPr/>
        </p:nvSpPr>
        <p:spPr>
          <a:xfrm flipH="false" flipV="false" rot="0">
            <a:off x="17937915" y="3914316"/>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9" id="19"/>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TextBox 20" id="20"/>
          <p:cNvSpPr txBox="true"/>
          <p:nvPr/>
        </p:nvSpPr>
        <p:spPr>
          <a:xfrm rot="0">
            <a:off x="1558540" y="1946274"/>
            <a:ext cx="7821697" cy="973278"/>
          </a:xfrm>
          <a:prstGeom prst="rect">
            <a:avLst/>
          </a:prstGeom>
        </p:spPr>
        <p:txBody>
          <a:bodyPr anchor="t" rtlCol="false" tIns="0" lIns="0" bIns="0" rIns="0">
            <a:spAutoFit/>
          </a:bodyPr>
          <a:lstStyle/>
          <a:p>
            <a:pPr algn="l">
              <a:lnSpc>
                <a:spcPts val="7192"/>
              </a:lnSpc>
            </a:pPr>
            <a:r>
              <a:rPr lang="en-US" sz="7818" b="true">
                <a:solidFill>
                  <a:srgbClr val="707070"/>
                </a:solidFill>
                <a:latin typeface="Open Sans Bold"/>
                <a:ea typeface="Open Sans Bold"/>
                <a:cs typeface="Open Sans Bold"/>
                <a:sym typeface="Open Sans Bold"/>
              </a:rPr>
              <a:t>Dataset </a:t>
            </a:r>
          </a:p>
        </p:txBody>
      </p:sp>
      <p:sp>
        <p:nvSpPr>
          <p:cNvPr name="TextBox 21" id="21"/>
          <p:cNvSpPr txBox="true"/>
          <p:nvPr/>
        </p:nvSpPr>
        <p:spPr>
          <a:xfrm rot="0">
            <a:off x="1558540" y="2985588"/>
            <a:ext cx="7821697" cy="973278"/>
          </a:xfrm>
          <a:prstGeom prst="rect">
            <a:avLst/>
          </a:prstGeom>
        </p:spPr>
        <p:txBody>
          <a:bodyPr anchor="t" rtlCol="false" tIns="0" lIns="0" bIns="0" rIns="0">
            <a:spAutoFit/>
          </a:bodyPr>
          <a:lstStyle/>
          <a:p>
            <a:pPr algn="l">
              <a:lnSpc>
                <a:spcPts val="7192"/>
              </a:lnSpc>
            </a:pPr>
            <a:r>
              <a:rPr lang="en-US" sz="7818" b="true">
                <a:solidFill>
                  <a:srgbClr val="259D84"/>
                </a:solidFill>
                <a:latin typeface="Open Sans Bold"/>
                <a:ea typeface="Open Sans Bold"/>
                <a:cs typeface="Open Sans Bold"/>
                <a:sym typeface="Open Sans Bold"/>
              </a:rPr>
              <a:t>Description</a:t>
            </a:r>
          </a:p>
        </p:txBody>
      </p:sp>
      <p:sp>
        <p:nvSpPr>
          <p:cNvPr name="TextBox 22" id="22"/>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3" id="23"/>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4" id="24"/>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5" id="25"/>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6" id="26"/>
          <p:cNvSpPr txBox="true"/>
          <p:nvPr/>
        </p:nvSpPr>
        <p:spPr>
          <a:xfrm rot="0">
            <a:off x="1558540" y="4656346"/>
            <a:ext cx="6759784" cy="3584405"/>
          </a:xfrm>
          <a:prstGeom prst="rect">
            <a:avLst/>
          </a:prstGeom>
        </p:spPr>
        <p:txBody>
          <a:bodyPr anchor="t" rtlCol="false" tIns="0" lIns="0" bIns="0" rIns="0">
            <a:spAutoFit/>
          </a:bodyPr>
          <a:lstStyle/>
          <a:p>
            <a:pPr algn="just">
              <a:lnSpc>
                <a:spcPts val="3202"/>
              </a:lnSpc>
            </a:pPr>
            <a:r>
              <a:rPr lang="en-US" sz="2287" spc="68">
                <a:solidFill>
                  <a:srgbClr val="000000"/>
                </a:solidFill>
                <a:latin typeface="Open Sans"/>
                <a:ea typeface="Open Sans"/>
                <a:cs typeface="Open Sans"/>
                <a:sym typeface="Open Sans"/>
              </a:rPr>
              <a:t>Dataset Structure</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Patient ID &amp; Name (identification)</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Date of Birth &amp; Gender (demographics)</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Medical Condition (diagnosis)</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Treatments (interventions)</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Doctor's Notes (clinical observations)</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Admit Date &amp; Discharge Date (hospital stay)</a:t>
            </a:r>
          </a:p>
          <a:p>
            <a:pPr algn="just" marL="493844" indent="-246922" lvl="1">
              <a:lnSpc>
                <a:spcPts val="3202"/>
              </a:lnSpc>
              <a:spcBef>
                <a:spcPct val="0"/>
              </a:spcBef>
              <a:buFont typeface="Arial"/>
              <a:buChar char="•"/>
            </a:pPr>
            <a:r>
              <a:rPr lang="en-US" sz="2287" spc="68">
                <a:solidFill>
                  <a:srgbClr val="000000"/>
                </a:solidFill>
                <a:latin typeface="Open Sans"/>
                <a:ea typeface="Open Sans"/>
                <a:cs typeface="Open Sans"/>
                <a:sym typeface="Open Sans"/>
              </a:rPr>
              <a:t>Bill Amount (financial data)</a:t>
            </a:r>
          </a:p>
          <a:p>
            <a:pPr algn="ctr">
              <a:lnSpc>
                <a:spcPts val="3202"/>
              </a:lnSpc>
              <a:spcBef>
                <a:spcPct val="0"/>
              </a:spcBef>
            </a:pPr>
          </a:p>
        </p:txBody>
      </p:sp>
      <p:grpSp>
        <p:nvGrpSpPr>
          <p:cNvPr name="Group 27" id="27"/>
          <p:cNvGrpSpPr/>
          <p:nvPr/>
        </p:nvGrpSpPr>
        <p:grpSpPr>
          <a:xfrm rot="0">
            <a:off x="1558540" y="814686"/>
            <a:ext cx="3051408" cy="704756"/>
            <a:chOff x="0" y="0"/>
            <a:chExt cx="4068544" cy="939675"/>
          </a:xfrm>
        </p:grpSpPr>
        <p:sp>
          <p:nvSpPr>
            <p:cNvPr name="TextBox 28" id="28"/>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9" id="29"/>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30" id="30"/>
          <p:cNvSpPr/>
          <p:nvPr/>
        </p:nvSpPr>
        <p:spPr>
          <a:xfrm flipH="false" flipV="false" rot="0">
            <a:off x="8046246" y="1397806"/>
            <a:ext cx="2622061" cy="3118267"/>
          </a:xfrm>
          <a:custGeom>
            <a:avLst/>
            <a:gdLst/>
            <a:ahLst/>
            <a:cxnLst/>
            <a:rect r="r" b="b" t="t" l="l"/>
            <a:pathLst>
              <a:path h="3118267" w="2622061">
                <a:moveTo>
                  <a:pt x="0" y="0"/>
                </a:moveTo>
                <a:lnTo>
                  <a:pt x="2622060" y="0"/>
                </a:lnTo>
                <a:lnTo>
                  <a:pt x="2622060" y="3118267"/>
                </a:lnTo>
                <a:lnTo>
                  <a:pt x="0" y="31182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9144000" y="3251185"/>
            <a:ext cx="332628" cy="332628"/>
          </a:xfrm>
          <a:custGeom>
            <a:avLst/>
            <a:gdLst/>
            <a:ahLst/>
            <a:cxnLst/>
            <a:rect r="r" b="b" t="t" l="l"/>
            <a:pathLst>
              <a:path h="332628" w="332628">
                <a:moveTo>
                  <a:pt x="0" y="0"/>
                </a:moveTo>
                <a:lnTo>
                  <a:pt x="332628" y="0"/>
                </a:lnTo>
                <a:lnTo>
                  <a:pt x="332628" y="332628"/>
                </a:lnTo>
                <a:lnTo>
                  <a:pt x="0" y="3326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676136" y="4782864"/>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5" id="15"/>
          <p:cNvSpPr/>
          <p:nvPr/>
        </p:nvSpPr>
        <p:spPr>
          <a:xfrm flipH="false" flipV="false" rot="0">
            <a:off x="11413607" y="2173293"/>
            <a:ext cx="5393608" cy="6984170"/>
          </a:xfrm>
          <a:custGeom>
            <a:avLst/>
            <a:gdLst/>
            <a:ahLst/>
            <a:cxnLst/>
            <a:rect r="r" b="b" t="t" l="l"/>
            <a:pathLst>
              <a:path h="6984170" w="5393608">
                <a:moveTo>
                  <a:pt x="0" y="0"/>
                </a:moveTo>
                <a:lnTo>
                  <a:pt x="5393607" y="0"/>
                </a:lnTo>
                <a:lnTo>
                  <a:pt x="5393607" y="6984170"/>
                </a:lnTo>
                <a:lnTo>
                  <a:pt x="0" y="6984170"/>
                </a:lnTo>
                <a:lnTo>
                  <a:pt x="0" y="0"/>
                </a:lnTo>
                <a:close/>
              </a:path>
            </a:pathLst>
          </a:custGeom>
          <a:blipFill>
            <a:blip r:embed="rId6"/>
            <a:stretch>
              <a:fillRect l="-44942" t="0" r="-49413" b="0"/>
            </a:stretch>
          </a:blipFill>
        </p:spPr>
      </p:sp>
      <p:sp>
        <p:nvSpPr>
          <p:cNvPr name="TextBox 16" id="16"/>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17" id="17"/>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18" id="18"/>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19" id="19"/>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0" id="20"/>
          <p:cNvSpPr txBox="true"/>
          <p:nvPr/>
        </p:nvSpPr>
        <p:spPr>
          <a:xfrm rot="0">
            <a:off x="1558540" y="2163761"/>
            <a:ext cx="7821697" cy="973278"/>
          </a:xfrm>
          <a:prstGeom prst="rect">
            <a:avLst/>
          </a:prstGeom>
        </p:spPr>
        <p:txBody>
          <a:bodyPr anchor="t" rtlCol="false" tIns="0" lIns="0" bIns="0" rIns="0">
            <a:spAutoFit/>
          </a:bodyPr>
          <a:lstStyle/>
          <a:p>
            <a:pPr algn="l">
              <a:lnSpc>
                <a:spcPts val="7192"/>
              </a:lnSpc>
            </a:pPr>
            <a:r>
              <a:rPr lang="en-US" sz="7818" b="true">
                <a:solidFill>
                  <a:srgbClr val="707070"/>
                </a:solidFill>
                <a:latin typeface="Open Sans Bold"/>
                <a:ea typeface="Open Sans Bold"/>
                <a:cs typeface="Open Sans Bold"/>
                <a:sym typeface="Open Sans Bold"/>
              </a:rPr>
              <a:t> Data</a:t>
            </a:r>
          </a:p>
        </p:txBody>
      </p:sp>
      <p:sp>
        <p:nvSpPr>
          <p:cNvPr name="TextBox 21" id="21"/>
          <p:cNvSpPr txBox="true"/>
          <p:nvPr/>
        </p:nvSpPr>
        <p:spPr>
          <a:xfrm rot="0">
            <a:off x="4219718" y="2163761"/>
            <a:ext cx="13330050" cy="2782910"/>
          </a:xfrm>
          <a:prstGeom prst="rect">
            <a:avLst/>
          </a:prstGeom>
        </p:spPr>
        <p:txBody>
          <a:bodyPr anchor="t" rtlCol="false" tIns="0" lIns="0" bIns="0" rIns="0">
            <a:spAutoFit/>
          </a:bodyPr>
          <a:lstStyle/>
          <a:p>
            <a:pPr algn="l">
              <a:lnSpc>
                <a:spcPts val="7192"/>
              </a:lnSpc>
            </a:pPr>
            <a:r>
              <a:rPr lang="en-US" sz="7818" b="true">
                <a:solidFill>
                  <a:srgbClr val="259D84"/>
                </a:solidFill>
                <a:latin typeface="Open Sans Bold"/>
                <a:ea typeface="Open Sans Bold"/>
                <a:cs typeface="Open Sans Bold"/>
                <a:sym typeface="Open Sans Bold"/>
              </a:rPr>
              <a:t> Preparation</a:t>
            </a:r>
          </a:p>
          <a:p>
            <a:pPr algn="l">
              <a:lnSpc>
                <a:spcPts val="7192"/>
              </a:lnSpc>
            </a:pPr>
          </a:p>
          <a:p>
            <a:pPr algn="l">
              <a:lnSpc>
                <a:spcPts val="7192"/>
              </a:lnSpc>
            </a:pPr>
          </a:p>
        </p:txBody>
      </p:sp>
      <p:sp>
        <p:nvSpPr>
          <p:cNvPr name="TextBox 22" id="22"/>
          <p:cNvSpPr txBox="true"/>
          <p:nvPr/>
        </p:nvSpPr>
        <p:spPr>
          <a:xfrm rot="0">
            <a:off x="2106564" y="3305810"/>
            <a:ext cx="13087026" cy="5952490"/>
          </a:xfrm>
          <a:prstGeom prst="rect">
            <a:avLst/>
          </a:prstGeom>
        </p:spPr>
        <p:txBody>
          <a:bodyPr anchor="t" rtlCol="false" tIns="0" lIns="0" bIns="0" rIns="0">
            <a:spAutoFit/>
          </a:bodyPr>
          <a:lstStyle/>
          <a:p>
            <a:pPr algn="l">
              <a:lnSpc>
                <a:spcPts val="2800"/>
              </a:lnSpc>
            </a:pPr>
            <a:r>
              <a:rPr lang="en-US" sz="2000" spc="60" b="true">
                <a:solidFill>
                  <a:srgbClr val="000000"/>
                </a:solidFill>
                <a:latin typeface="Open Sans Bold"/>
                <a:ea typeface="Open Sans Bold"/>
                <a:cs typeface="Open Sans Bold"/>
                <a:sym typeface="Open Sans Bold"/>
              </a:rPr>
              <a:t>Missing Value Handling</a:t>
            </a:r>
          </a:p>
          <a:p>
            <a:pPr algn="l" marL="431801" indent="-215900" lvl="1">
              <a:lnSpc>
                <a:spcPts val="2800"/>
              </a:lnSpc>
              <a:buFont typeface="Arial"/>
              <a:buChar char="•"/>
            </a:pPr>
            <a:r>
              <a:rPr lang="en-US" sz="2000" spc="60">
                <a:solidFill>
                  <a:srgbClr val="000000"/>
                </a:solidFill>
                <a:latin typeface="Open Sans"/>
                <a:ea typeface="Open Sans"/>
                <a:cs typeface="Open Sans"/>
                <a:sym typeface="Open Sans"/>
              </a:rPr>
              <a:t>Numeric c</a:t>
            </a:r>
            <a:r>
              <a:rPr lang="en-US" sz="2000" spc="60">
                <a:solidFill>
                  <a:srgbClr val="000000"/>
                </a:solidFill>
                <a:latin typeface="Open Sans"/>
                <a:ea typeface="Open Sans"/>
                <a:cs typeface="Open Sans"/>
                <a:sym typeface="Open Sans"/>
              </a:rPr>
              <a:t>olumns: Filled with median values</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Categorical columns: Filled with mode (most frequent value)</a:t>
            </a:r>
          </a:p>
          <a:p>
            <a:pPr algn="l">
              <a:lnSpc>
                <a:spcPts val="2800"/>
              </a:lnSpc>
              <a:spcBef>
                <a:spcPct val="0"/>
              </a:spcBef>
            </a:pPr>
            <a:r>
              <a:rPr lang="en-US" b="true" sz="2000" spc="60">
                <a:solidFill>
                  <a:srgbClr val="000000"/>
                </a:solidFill>
                <a:latin typeface="Open Sans Bold"/>
                <a:ea typeface="Open Sans Bold"/>
                <a:cs typeface="Open Sans Bold"/>
                <a:sym typeface="Open Sans Bold"/>
              </a:rPr>
              <a:t>Date Standardization</a:t>
            </a:r>
          </a:p>
          <a:p>
            <a:pPr algn="l" marL="431801" indent="-215900" lvl="1">
              <a:lnSpc>
                <a:spcPts val="2800"/>
              </a:lnSpc>
              <a:buFont typeface="Arial"/>
              <a:buChar char="•"/>
            </a:pPr>
            <a:r>
              <a:rPr lang="en-US" sz="2000" spc="60">
                <a:solidFill>
                  <a:srgbClr val="000000"/>
                </a:solidFill>
                <a:latin typeface="Open Sans"/>
                <a:ea typeface="Open Sans"/>
                <a:cs typeface="Open Sans"/>
                <a:sym typeface="Open Sans"/>
              </a:rPr>
              <a:t>Conversion of string dates to datetime objects</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Calculation of stay duration from admit/discharge dates</a:t>
            </a:r>
          </a:p>
          <a:p>
            <a:pPr algn="l">
              <a:lnSpc>
                <a:spcPts val="2800"/>
              </a:lnSpc>
              <a:spcBef>
                <a:spcPct val="0"/>
              </a:spcBef>
            </a:pPr>
            <a:r>
              <a:rPr lang="en-US" b="true" sz="2000" spc="60">
                <a:solidFill>
                  <a:srgbClr val="000000"/>
                </a:solidFill>
                <a:latin typeface="Open Sans Bold"/>
                <a:ea typeface="Open Sans Bold"/>
                <a:cs typeface="Open Sans Bold"/>
                <a:sym typeface="Open Sans Bold"/>
              </a:rPr>
              <a:t>Text Normalization</a:t>
            </a:r>
          </a:p>
          <a:p>
            <a:pPr algn="l" marL="431801" indent="-215900" lvl="1">
              <a:lnSpc>
                <a:spcPts val="2800"/>
              </a:lnSpc>
              <a:buFont typeface="Arial"/>
              <a:buChar char="•"/>
            </a:pPr>
            <a:r>
              <a:rPr lang="en-US" sz="2000" spc="60">
                <a:solidFill>
                  <a:srgbClr val="000000"/>
                </a:solidFill>
                <a:latin typeface="Open Sans"/>
                <a:ea typeface="Open Sans"/>
                <a:cs typeface="Open Sans"/>
                <a:sym typeface="Open Sans"/>
              </a:rPr>
              <a:t>Lowercase conversion of medical conditions and treatments</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Whitespace standardization in text fields</a:t>
            </a:r>
          </a:p>
          <a:p>
            <a:pPr algn="l">
              <a:lnSpc>
                <a:spcPts val="2800"/>
              </a:lnSpc>
              <a:spcBef>
                <a:spcPct val="0"/>
              </a:spcBef>
            </a:pPr>
            <a:r>
              <a:rPr lang="en-US" b="true" sz="2000" spc="60">
                <a:solidFill>
                  <a:srgbClr val="000000"/>
                </a:solidFill>
                <a:latin typeface="Open Sans Bold"/>
                <a:ea typeface="Open Sans Bold"/>
                <a:cs typeface="Open Sans Bold"/>
                <a:sym typeface="Open Sans Bold"/>
              </a:rPr>
              <a:t>Feature Engineering</a:t>
            </a:r>
          </a:p>
          <a:p>
            <a:pPr algn="l" marL="431801" indent="-215900" lvl="1">
              <a:lnSpc>
                <a:spcPts val="2800"/>
              </a:lnSpc>
              <a:buFont typeface="Arial"/>
              <a:buChar char="•"/>
            </a:pPr>
            <a:r>
              <a:rPr lang="en-US" sz="2000" spc="60">
                <a:solidFill>
                  <a:srgbClr val="000000"/>
                </a:solidFill>
                <a:latin typeface="Open Sans"/>
                <a:ea typeface="Open Sans"/>
                <a:cs typeface="Open Sans"/>
                <a:sym typeface="Open Sans"/>
              </a:rPr>
              <a:t>Age calculation from date of birth</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Age group categorization</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Primary treatment extraction from treatment lists</a:t>
            </a:r>
          </a:p>
          <a:p>
            <a:pPr algn="l">
              <a:lnSpc>
                <a:spcPts val="2800"/>
              </a:lnSpc>
              <a:spcBef>
                <a:spcPct val="0"/>
              </a:spcBef>
            </a:pPr>
            <a:r>
              <a:rPr lang="en-US" b="true" sz="2000" spc="60">
                <a:solidFill>
                  <a:srgbClr val="000000"/>
                </a:solidFill>
                <a:latin typeface="Open Sans Bold"/>
                <a:ea typeface="Open Sans Bold"/>
                <a:cs typeface="Open Sans Bold"/>
                <a:sym typeface="Open Sans Bold"/>
              </a:rPr>
              <a:t>Database Structuring</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User data, chat history, and diagnosis records stored in SQLite</a:t>
            </a:r>
          </a:p>
          <a:p>
            <a:pPr algn="l" marL="431801" indent="-215900" lvl="1">
              <a:lnSpc>
                <a:spcPts val="2800"/>
              </a:lnSpc>
              <a:spcBef>
                <a:spcPct val="0"/>
              </a:spcBef>
              <a:buFont typeface="Arial"/>
              <a:buChar char="•"/>
            </a:pPr>
            <a:r>
              <a:rPr lang="en-US" sz="2000" spc="60">
                <a:solidFill>
                  <a:srgbClr val="000000"/>
                </a:solidFill>
                <a:latin typeface="Open Sans"/>
                <a:ea typeface="Open Sans"/>
                <a:cs typeface="Open Sans"/>
                <a:sym typeface="Open Sans"/>
              </a:rPr>
              <a:t>Ensures data persistence and retrieval capabilities</a:t>
            </a:r>
          </a:p>
          <a:p>
            <a:pPr algn="ctr">
              <a:lnSpc>
                <a:spcPts val="2520"/>
              </a:lnSpc>
              <a:spcBef>
                <a:spcPct val="0"/>
              </a:spcBef>
            </a:pPr>
          </a:p>
        </p:txBody>
      </p:sp>
      <p:grpSp>
        <p:nvGrpSpPr>
          <p:cNvPr name="Group 23" id="23"/>
          <p:cNvGrpSpPr/>
          <p:nvPr/>
        </p:nvGrpSpPr>
        <p:grpSpPr>
          <a:xfrm rot="0">
            <a:off x="1558540" y="814686"/>
            <a:ext cx="3051408" cy="704756"/>
            <a:chOff x="0" y="0"/>
            <a:chExt cx="4068544" cy="939675"/>
          </a:xfrm>
        </p:grpSpPr>
        <p:sp>
          <p:nvSpPr>
            <p:cNvPr name="TextBox 24" id="24"/>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25" id="25"/>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643" t="0" r="-11643" b="0"/>
            </a:stretch>
          </a:blipFill>
        </p:spPr>
      </p:sp>
      <p:sp>
        <p:nvSpPr>
          <p:cNvPr name="Freeform 3" id="3"/>
          <p:cNvSpPr/>
          <p:nvPr/>
        </p:nvSpPr>
        <p:spPr>
          <a:xfrm flipH="false" flipV="false" rot="0">
            <a:off x="0" y="2287124"/>
            <a:ext cx="268365" cy="560671"/>
          </a:xfrm>
          <a:custGeom>
            <a:avLst/>
            <a:gdLst/>
            <a:ahLst/>
            <a:cxnLst/>
            <a:rect r="r" b="b" t="t" l="l"/>
            <a:pathLst>
              <a:path h="560671" w="268365">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grpSp>
        <p:nvGrpSpPr>
          <p:cNvPr name="Group 4" id="4"/>
          <p:cNvGrpSpPr/>
          <p:nvPr/>
        </p:nvGrpSpPr>
        <p:grpSpPr>
          <a:xfrm rot="0">
            <a:off x="9993931" y="973861"/>
            <a:ext cx="1419675" cy="386407"/>
            <a:chOff x="0" y="0"/>
            <a:chExt cx="531257" cy="144598"/>
          </a:xfrm>
        </p:grpSpPr>
        <p:sp>
          <p:nvSpPr>
            <p:cNvPr name="Freeform 5" id="5"/>
            <p:cNvSpPr/>
            <p:nvPr/>
          </p:nvSpPr>
          <p:spPr>
            <a:xfrm flipH="false" flipV="false" rot="0">
              <a:off x="0" y="0"/>
              <a:ext cx="531257" cy="144598"/>
            </a:xfrm>
            <a:custGeom>
              <a:avLst/>
              <a:gdLst/>
              <a:ahLst/>
              <a:cxnLst/>
              <a:rect r="r" b="b" t="t" l="l"/>
              <a:pathLst>
                <a:path h="144598" w="531257">
                  <a:moveTo>
                    <a:pt x="72299" y="0"/>
                  </a:moveTo>
                  <a:lnTo>
                    <a:pt x="458958" y="0"/>
                  </a:lnTo>
                  <a:cubicBezTo>
                    <a:pt x="478133" y="0"/>
                    <a:pt x="496523" y="7617"/>
                    <a:pt x="510081" y="21176"/>
                  </a:cubicBezTo>
                  <a:cubicBezTo>
                    <a:pt x="523640" y="34734"/>
                    <a:pt x="531257" y="53124"/>
                    <a:pt x="531257" y="72299"/>
                  </a:cubicBezTo>
                  <a:lnTo>
                    <a:pt x="531257" y="72299"/>
                  </a:lnTo>
                  <a:cubicBezTo>
                    <a:pt x="531257" y="112228"/>
                    <a:pt x="498888" y="144598"/>
                    <a:pt x="458958" y="144598"/>
                  </a:cubicBezTo>
                  <a:lnTo>
                    <a:pt x="72299" y="144598"/>
                  </a:lnTo>
                  <a:cubicBezTo>
                    <a:pt x="53124" y="144598"/>
                    <a:pt x="34734" y="136980"/>
                    <a:pt x="21176" y="123422"/>
                  </a:cubicBezTo>
                  <a:cubicBezTo>
                    <a:pt x="7617" y="109863"/>
                    <a:pt x="0" y="91474"/>
                    <a:pt x="0" y="72299"/>
                  </a:cubicBezTo>
                  <a:lnTo>
                    <a:pt x="0" y="72299"/>
                  </a:lnTo>
                  <a:cubicBezTo>
                    <a:pt x="0" y="53124"/>
                    <a:pt x="7617" y="34734"/>
                    <a:pt x="21176" y="21176"/>
                  </a:cubicBezTo>
                  <a:cubicBezTo>
                    <a:pt x="34734" y="7617"/>
                    <a:pt x="53124" y="0"/>
                    <a:pt x="72299" y="0"/>
                  </a:cubicBezTo>
                  <a:close/>
                </a:path>
              </a:pathLst>
            </a:custGeom>
            <a:gradFill rotWithShape="true">
              <a:gsLst>
                <a:gs pos="0">
                  <a:srgbClr val="30C2B7">
                    <a:alpha val="100000"/>
                  </a:srgbClr>
                </a:gs>
                <a:gs pos="50000">
                  <a:srgbClr val="70E1BF">
                    <a:alpha val="100000"/>
                  </a:srgbClr>
                </a:gs>
                <a:gs pos="100000">
                  <a:srgbClr val="96EFC1">
                    <a:alpha val="100000"/>
                  </a:srgbClr>
                </a:gs>
              </a:gsLst>
              <a:lin ang="2700000"/>
            </a:gradFill>
            <a:ln cap="rnd">
              <a:noFill/>
              <a:prstDash val="solid"/>
              <a:round/>
            </a:ln>
          </p:spPr>
        </p:sp>
        <p:sp>
          <p:nvSpPr>
            <p:cNvPr name="TextBox 6" id="6"/>
            <p:cNvSpPr txBox="true"/>
            <p:nvPr/>
          </p:nvSpPr>
          <p:spPr>
            <a:xfrm>
              <a:off x="0" y="-28575"/>
              <a:ext cx="531257" cy="173173"/>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7" id="7"/>
          <p:cNvGrpSpPr/>
          <p:nvPr/>
        </p:nvGrpSpPr>
        <p:grpSpPr>
          <a:xfrm rot="8281243">
            <a:off x="16394865" y="864899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5400000">
            <a:off x="-651702" y="8506649"/>
            <a:ext cx="1948521" cy="2471962"/>
            <a:chOff x="0" y="0"/>
            <a:chExt cx="513191" cy="651052"/>
          </a:xfrm>
        </p:grpSpPr>
        <p:sp>
          <p:nvSpPr>
            <p:cNvPr name="Freeform 11" id="11"/>
            <p:cNvSpPr/>
            <p:nvPr/>
          </p:nvSpPr>
          <p:spPr>
            <a:xfrm flipH="false" flipV="false" rot="0">
              <a:off x="0" y="0"/>
              <a:ext cx="513191" cy="651052"/>
            </a:xfrm>
            <a:custGeom>
              <a:avLst/>
              <a:gdLst/>
              <a:ahLst/>
              <a:cxnLst/>
              <a:rect r="r" b="b" t="t" l="l"/>
              <a:pathLst>
                <a:path h="651052" w="513191">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true">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sp>
        <p:sp>
          <p:nvSpPr>
            <p:cNvPr name="TextBox 12" id="12"/>
            <p:cNvSpPr txBox="true"/>
            <p:nvPr/>
          </p:nvSpPr>
          <p:spPr>
            <a:xfrm>
              <a:off x="0" y="-28575"/>
              <a:ext cx="513191" cy="67962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7676136" y="4782864"/>
            <a:ext cx="611864" cy="1278312"/>
          </a:xfrm>
          <a:custGeom>
            <a:avLst/>
            <a:gdLst/>
            <a:ahLst/>
            <a:cxnLst/>
            <a:rect r="r" b="b" t="t" l="l"/>
            <a:pathLst>
              <a:path h="1278312" w="611864">
                <a:moveTo>
                  <a:pt x="0" y="0"/>
                </a:moveTo>
                <a:lnTo>
                  <a:pt x="611864" y="0"/>
                </a:lnTo>
                <a:lnTo>
                  <a:pt x="611864" y="1278312"/>
                </a:lnTo>
                <a:lnTo>
                  <a:pt x="0" y="1278312"/>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Freeform 14" id="14"/>
          <p:cNvSpPr/>
          <p:nvPr/>
        </p:nvSpPr>
        <p:spPr>
          <a:xfrm flipH="false" flipV="false" rot="0">
            <a:off x="-145783" y="2078462"/>
            <a:ext cx="561323" cy="1172722"/>
          </a:xfrm>
          <a:custGeom>
            <a:avLst/>
            <a:gdLst/>
            <a:ahLst/>
            <a:cxnLst/>
            <a:rect r="r" b="b" t="t" l="l"/>
            <a:pathLst>
              <a:path h="1172722" w="561323">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l="0" t="0" r="-107354" b="0"/>
            </a:stretch>
          </a:blipFill>
        </p:spPr>
      </p:sp>
      <p:sp>
        <p:nvSpPr>
          <p:cNvPr name="TextBox 15" id="15"/>
          <p:cNvSpPr txBox="true"/>
          <p:nvPr/>
        </p:nvSpPr>
        <p:spPr>
          <a:xfrm rot="0">
            <a:off x="1558540" y="2163761"/>
            <a:ext cx="14076139" cy="1878211"/>
          </a:xfrm>
          <a:prstGeom prst="rect">
            <a:avLst/>
          </a:prstGeom>
        </p:spPr>
        <p:txBody>
          <a:bodyPr anchor="t" rtlCol="false" tIns="0" lIns="0" bIns="0" rIns="0">
            <a:spAutoFit/>
          </a:bodyPr>
          <a:lstStyle/>
          <a:p>
            <a:pPr algn="l">
              <a:lnSpc>
                <a:spcPts val="7192"/>
              </a:lnSpc>
            </a:pPr>
            <a:r>
              <a:rPr lang="en-US" sz="7818" b="true">
                <a:solidFill>
                  <a:srgbClr val="707070"/>
                </a:solidFill>
                <a:latin typeface="Open Sans Bold"/>
                <a:ea typeface="Open Sans Bold"/>
                <a:cs typeface="Open Sans Bold"/>
                <a:sym typeface="Open Sans Bold"/>
              </a:rPr>
              <a:t>Exploratory </a:t>
            </a:r>
            <a:r>
              <a:rPr lang="en-US" sz="7818" b="true">
                <a:solidFill>
                  <a:srgbClr val="259D84"/>
                </a:solidFill>
                <a:latin typeface="Open Sans Bold"/>
                <a:ea typeface="Open Sans Bold"/>
                <a:cs typeface="Open Sans Bold"/>
                <a:sym typeface="Open Sans Bold"/>
              </a:rPr>
              <a:t>Data Analysis</a:t>
            </a:r>
            <a:r>
              <a:rPr lang="en-US" sz="7818" b="true">
                <a:solidFill>
                  <a:srgbClr val="707070"/>
                </a:solidFill>
                <a:latin typeface="Open Sans Bold"/>
                <a:ea typeface="Open Sans Bold"/>
                <a:cs typeface="Open Sans Bold"/>
                <a:sym typeface="Open Sans Bold"/>
              </a:rPr>
              <a:t> </a:t>
            </a:r>
          </a:p>
          <a:p>
            <a:pPr algn="l">
              <a:lnSpc>
                <a:spcPts val="7192"/>
              </a:lnSpc>
            </a:pPr>
          </a:p>
        </p:txBody>
      </p:sp>
      <p:grpSp>
        <p:nvGrpSpPr>
          <p:cNvPr name="Group 16" id="16"/>
          <p:cNvGrpSpPr/>
          <p:nvPr/>
        </p:nvGrpSpPr>
        <p:grpSpPr>
          <a:xfrm rot="0">
            <a:off x="1558540" y="814686"/>
            <a:ext cx="3051408" cy="704756"/>
            <a:chOff x="0" y="0"/>
            <a:chExt cx="4068544" cy="939675"/>
          </a:xfrm>
        </p:grpSpPr>
        <p:sp>
          <p:nvSpPr>
            <p:cNvPr name="TextBox 17" id="17"/>
            <p:cNvSpPr txBox="true"/>
            <p:nvPr/>
          </p:nvSpPr>
          <p:spPr>
            <a:xfrm rot="0">
              <a:off x="980104" y="262193"/>
              <a:ext cx="3088439" cy="386715"/>
            </a:xfrm>
            <a:prstGeom prst="rect">
              <a:avLst/>
            </a:prstGeom>
          </p:spPr>
          <p:txBody>
            <a:bodyPr anchor="t" rtlCol="false" tIns="0" lIns="0" bIns="0" rIns="0">
              <a:spAutoFit/>
            </a:bodyPr>
            <a:lstStyle/>
            <a:p>
              <a:pPr algn="l">
                <a:lnSpc>
                  <a:spcPts val="2520"/>
                </a:lnSpc>
              </a:pPr>
              <a:r>
                <a:rPr lang="en-US" sz="1800" b="true">
                  <a:solidFill>
                    <a:srgbClr val="504F4F"/>
                  </a:solidFill>
                  <a:latin typeface="Open Sans Bold"/>
                  <a:ea typeface="Open Sans Bold"/>
                  <a:cs typeface="Open Sans Bold"/>
                  <a:sym typeface="Open Sans Bold"/>
                </a:rPr>
                <a:t>ClinixBot</a:t>
              </a:r>
            </a:p>
          </p:txBody>
        </p:sp>
        <p:sp>
          <p:nvSpPr>
            <p:cNvPr name="Freeform 18" id="18"/>
            <p:cNvSpPr/>
            <p:nvPr/>
          </p:nvSpPr>
          <p:spPr>
            <a:xfrm flipH="false" flipV="false" rot="0">
              <a:off x="0" y="0"/>
              <a:ext cx="980104" cy="939675"/>
            </a:xfrm>
            <a:custGeom>
              <a:avLst/>
              <a:gdLst/>
              <a:ahLst/>
              <a:cxnLst/>
              <a:rect r="r" b="b" t="t" l="l"/>
              <a:pathLst>
                <a:path h="939675" w="980104">
                  <a:moveTo>
                    <a:pt x="0" y="0"/>
                  </a:moveTo>
                  <a:lnTo>
                    <a:pt x="980104" y="0"/>
                  </a:lnTo>
                  <a:lnTo>
                    <a:pt x="980104" y="939675"/>
                  </a:lnTo>
                  <a:lnTo>
                    <a:pt x="0" y="939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9" id="19"/>
          <p:cNvSpPr/>
          <p:nvPr/>
        </p:nvSpPr>
        <p:spPr>
          <a:xfrm flipH="false" flipV="false" rot="0">
            <a:off x="415540" y="3251185"/>
            <a:ext cx="9443341" cy="6940856"/>
          </a:xfrm>
          <a:custGeom>
            <a:avLst/>
            <a:gdLst/>
            <a:ahLst/>
            <a:cxnLst/>
            <a:rect r="r" b="b" t="t" l="l"/>
            <a:pathLst>
              <a:path h="6940856" w="9443341">
                <a:moveTo>
                  <a:pt x="0" y="0"/>
                </a:moveTo>
                <a:lnTo>
                  <a:pt x="9443341" y="0"/>
                </a:lnTo>
                <a:lnTo>
                  <a:pt x="9443341" y="6940855"/>
                </a:lnTo>
                <a:lnTo>
                  <a:pt x="0" y="6940855"/>
                </a:lnTo>
                <a:lnTo>
                  <a:pt x="0" y="0"/>
                </a:lnTo>
                <a:close/>
              </a:path>
            </a:pathLst>
          </a:custGeom>
          <a:blipFill>
            <a:blip r:embed="rId8"/>
            <a:stretch>
              <a:fillRect l="0" t="0" r="0" b="0"/>
            </a:stretch>
          </a:blipFill>
        </p:spPr>
      </p:sp>
      <p:sp>
        <p:nvSpPr>
          <p:cNvPr name="TextBox 20" id="20"/>
          <p:cNvSpPr txBox="true"/>
          <p:nvPr/>
        </p:nvSpPr>
        <p:spPr>
          <a:xfrm rot="0">
            <a:off x="10212071" y="1004187"/>
            <a:ext cx="983397" cy="297180"/>
          </a:xfrm>
          <a:prstGeom prst="rect">
            <a:avLst/>
          </a:prstGeom>
        </p:spPr>
        <p:txBody>
          <a:bodyPr anchor="t" rtlCol="false" tIns="0" lIns="0" bIns="0" rIns="0">
            <a:spAutoFit/>
          </a:bodyPr>
          <a:lstStyle/>
          <a:p>
            <a:pPr algn="ctr">
              <a:lnSpc>
                <a:spcPts val="2520"/>
              </a:lnSpc>
            </a:pPr>
            <a:r>
              <a:rPr lang="en-US" sz="1800" b="true">
                <a:solidFill>
                  <a:srgbClr val="373737"/>
                </a:solidFill>
                <a:latin typeface="Open Sans Medium"/>
                <a:ea typeface="Open Sans Medium"/>
                <a:cs typeface="Open Sans Medium"/>
                <a:sym typeface="Open Sans Medium"/>
              </a:rPr>
              <a:t>Home</a:t>
            </a:r>
          </a:p>
        </p:txBody>
      </p:sp>
      <p:sp>
        <p:nvSpPr>
          <p:cNvPr name="TextBox 21" id="21"/>
          <p:cNvSpPr txBox="true"/>
          <p:nvPr/>
        </p:nvSpPr>
        <p:spPr>
          <a:xfrm rot="0">
            <a:off x="11862217" y="1004187"/>
            <a:ext cx="1323575"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About Us</a:t>
            </a:r>
          </a:p>
        </p:txBody>
      </p:sp>
      <p:sp>
        <p:nvSpPr>
          <p:cNvPr name="TextBox 22" id="22"/>
          <p:cNvSpPr txBox="true"/>
          <p:nvPr/>
        </p:nvSpPr>
        <p:spPr>
          <a:xfrm rot="0">
            <a:off x="13852542" y="1004187"/>
            <a:ext cx="111538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Service</a:t>
            </a:r>
          </a:p>
        </p:txBody>
      </p:sp>
      <p:sp>
        <p:nvSpPr>
          <p:cNvPr name="TextBox 23" id="23"/>
          <p:cNvSpPr txBox="true"/>
          <p:nvPr/>
        </p:nvSpPr>
        <p:spPr>
          <a:xfrm rot="0">
            <a:off x="15634678" y="1004187"/>
            <a:ext cx="1172536" cy="297180"/>
          </a:xfrm>
          <a:prstGeom prst="rect">
            <a:avLst/>
          </a:prstGeom>
        </p:spPr>
        <p:txBody>
          <a:bodyPr anchor="t" rtlCol="false" tIns="0" lIns="0" bIns="0" rIns="0">
            <a:spAutoFit/>
          </a:bodyPr>
          <a:lstStyle/>
          <a:p>
            <a:pPr algn="ctr">
              <a:lnSpc>
                <a:spcPts val="2520"/>
              </a:lnSpc>
            </a:pPr>
            <a:r>
              <a:rPr lang="en-US" sz="1800" b="true">
                <a:solidFill>
                  <a:srgbClr val="504F4F"/>
                </a:solidFill>
                <a:latin typeface="Open Sans Medium"/>
                <a:ea typeface="Open Sans Medium"/>
                <a:cs typeface="Open Sans Medium"/>
                <a:sym typeface="Open Sans Medium"/>
              </a:rPr>
              <a:t>Contact</a:t>
            </a:r>
          </a:p>
        </p:txBody>
      </p:sp>
      <p:sp>
        <p:nvSpPr>
          <p:cNvPr name="TextBox 24" id="24"/>
          <p:cNvSpPr txBox="true"/>
          <p:nvPr/>
        </p:nvSpPr>
        <p:spPr>
          <a:xfrm rot="0">
            <a:off x="10361170" y="3403792"/>
            <a:ext cx="4973997" cy="1868805"/>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Open Sans Medium"/>
                <a:ea typeface="Open Sans Medium"/>
                <a:cs typeface="Open Sans Medium"/>
                <a:sym typeface="Open Sans Medium"/>
              </a:rPr>
              <a:t>Most common conditions include: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Skin infection</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Alzheimer’s disease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Migraine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Stroke</a:t>
            </a:r>
          </a:p>
          <a:p>
            <a:pPr algn="l" marL="388622" indent="-194311" lvl="1">
              <a:lnSpc>
                <a:spcPts val="2520"/>
              </a:lnSpc>
              <a:buFont typeface="Arial"/>
              <a:buChar char="•"/>
            </a:pPr>
            <a:r>
              <a:rPr lang="en-US" b="true" sz="1800">
                <a:solidFill>
                  <a:srgbClr val="000000"/>
                </a:solidFill>
                <a:latin typeface="Open Sans Medium"/>
                <a:ea typeface="Open Sans Medium"/>
                <a:cs typeface="Open Sans Medium"/>
                <a:sym typeface="Open Sans Medium"/>
              </a:rPr>
              <a:t>Bronchitis</a:t>
            </a:r>
          </a:p>
        </p:txBody>
      </p:sp>
      <p:sp>
        <p:nvSpPr>
          <p:cNvPr name="TextBox 25" id="25"/>
          <p:cNvSpPr txBox="true"/>
          <p:nvPr/>
        </p:nvSpPr>
        <p:spPr>
          <a:xfrm rot="0">
            <a:off x="10324503" y="5741136"/>
            <a:ext cx="7254611" cy="611505"/>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Open Sans Medium"/>
                <a:ea typeface="Open Sans Medium"/>
                <a:cs typeface="Open Sans Medium"/>
                <a:sym typeface="Open Sans Medium"/>
              </a:rPr>
              <a:t>“Should we allocate more resources or attention to conditions with higher volume in training and evaluation?”</a:t>
            </a:r>
          </a:p>
        </p:txBody>
      </p:sp>
      <p:sp>
        <p:nvSpPr>
          <p:cNvPr name="Freeform 26" id="26"/>
          <p:cNvSpPr/>
          <p:nvPr/>
        </p:nvSpPr>
        <p:spPr>
          <a:xfrm flipH="true" flipV="false" rot="0">
            <a:off x="15062031" y="7530536"/>
            <a:ext cx="2317831" cy="2756464"/>
          </a:xfrm>
          <a:custGeom>
            <a:avLst/>
            <a:gdLst/>
            <a:ahLst/>
            <a:cxnLst/>
            <a:rect r="r" b="b" t="t" l="l"/>
            <a:pathLst>
              <a:path h="2756464" w="2317831">
                <a:moveTo>
                  <a:pt x="2317831" y="0"/>
                </a:moveTo>
                <a:lnTo>
                  <a:pt x="0" y="0"/>
                </a:lnTo>
                <a:lnTo>
                  <a:pt x="0" y="2756464"/>
                </a:lnTo>
                <a:lnTo>
                  <a:pt x="2317831" y="2756464"/>
                </a:lnTo>
                <a:lnTo>
                  <a:pt x="231783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DAGmbfn1lRE</dc:identifier>
  <dcterms:modified xsi:type="dcterms:W3CDTF">2011-08-01T06:04:30Z</dcterms:modified>
  <cp:revision>1</cp:revision>
  <dc:title>CLINIXBOT</dc:title>
</cp:coreProperties>
</file>